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308" r:id="rId34"/>
    <p:sldId id="294" r:id="rId35"/>
    <p:sldId id="309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79" r:id="rId48"/>
    <p:sldId id="280" r:id="rId49"/>
  </p:sldIdLst>
  <p:sldSz cx="12192000" cy="6858000"/>
  <p:notesSz cx="6858000" cy="9144000"/>
  <p:embeddedFontLst>
    <p:embeddedFont>
      <p:font typeface="THE삐끗삐끗" panose="020205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나눔바른펜" panose="020B0503000000000000" pitchFamily="50" charset="-127"/>
      <p:regular r:id="rId53"/>
      <p:bold r:id="rId54"/>
    </p:embeddedFont>
    <p:embeddedFont>
      <p:font typeface="Cambria Math" panose="02040503050406030204" pitchFamily="18" charset="0"/>
      <p:regular r:id="rId55"/>
    </p:embeddedFont>
    <p:embeddedFont>
      <p:font typeface="Masque" panose="020B07030603020A0203" pitchFamily="34" charset="0"/>
      <p:regular r:id="rId56"/>
    </p:embeddedFont>
    <p:embeddedFont>
      <p:font typeface="Rockwell Extra Bold" panose="02060903040505020403" pitchFamily="18" charset="0"/>
      <p:bold r:id="rId57"/>
    </p:embeddedFont>
    <p:embeddedFont>
      <p:font typeface="1훈연필습격 R" panose="02020603020101020101" pitchFamily="18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FFCCFF"/>
    <a:srgbClr val="CCCCFF"/>
    <a:srgbClr val="AFABAB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BEFA8-FCA2-4782-8728-0932CD976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6B647-A4BA-4529-A17E-B3C2CD688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DF54C-70F6-4F13-BD71-A1626943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7580A-7DB9-4FB2-B5A4-AA809043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86F72-230F-401B-BD86-7BBE9FBC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EB9C-4BF2-4BAE-B4F8-88A93889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46707-C45C-4E62-A843-D41DA15CD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7F345-432B-49C2-8B12-6899C0CC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E912A-3210-4FA1-9CE3-01CE9A90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2D5E3-0CBE-4833-BD55-8EA1FB73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2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C14B61-A3D0-496F-8224-083235A23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EFAFF-243A-4FB4-9666-E270FF30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59A02-AD03-4CBA-AD30-C53C6952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EDE7E-B839-4EC6-B13B-BD679753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A9F57-EC31-4C6F-BBC8-8B8462C9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3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6CCC0-935C-4C85-ADA5-C2CDD98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49BA4-5D89-48D7-9F2B-389138EC0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04F84-09C0-45BB-898B-4E7D3B1F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1BB016-AA13-4AD7-BECA-A800321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435BD-D3A2-4D6F-B489-C02FE99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6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7F2CC-6DA5-4C1A-97AC-EC52598B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E974F-D9FA-4001-AAFB-4F68BDC8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DFB41-F410-4D3B-BDA5-64D6FBCE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D38B9-EC96-4100-8EB3-E711940E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71C4F-4B21-444A-8DB7-05BDC6FB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1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B7FE7-FA47-488D-8201-53C63878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FF2A9-32AF-4980-8EFD-F596789AE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76EDCE-0632-4766-8852-CAB78E73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EC3-A238-429F-81AC-EC65DAB7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448B4-8ED6-49A4-8412-D59EFADD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A339B-8DB3-498E-87B3-5B821681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1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B8B4C-0FEF-4F97-9ABF-6EC8635C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A3644-85EA-4B5E-89F3-8CF8DE7E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3AB30-28D8-48B0-92DB-A21C5222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6F0C2-7331-41A7-9099-9E4BE3439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352CCA-1102-4DFE-8797-0C508C3A2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CFDEB2-3987-4126-8277-FA5BE4C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974B9A-EF89-4DB0-83FF-1D048918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810D6-E886-439A-882E-EDB2A79B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7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D6D0-6225-433F-AC6F-E79837CC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9BECAB-7202-4AF1-BDB4-9C153411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A1AE30-8566-4881-AB22-3A28291B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922D6-CA76-4F79-9406-D2A1686F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6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79F02-950D-48FB-9B9E-DEB55517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CD4090-E215-49CC-AB03-1719240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5D6677-775A-49BF-9EC1-2D8A0D7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2BDE6-623A-429F-939A-4E4BEEBB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D1F3F-9C9D-4B7D-BA61-B0E95782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DF5AB-48B2-4363-98D6-63D1B66C8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41D80D-450B-4642-8049-521B3EC0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ED3E89-D0A2-4DE5-91CD-B18192D6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BA757-7202-4B03-8185-A6F33256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1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5BAEC-DC25-4E21-B2C9-5612E3A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84900B-1817-4AEE-AC23-A70B69780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473B8-F13E-4E05-9780-5D51BD57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64B5D-E6AC-4749-9C1D-7DD7ABE2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418EE-EA92-4913-8F9F-E5F16D3E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D956F-7EEF-462E-9755-F2F4C3E2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03C91A-34FD-408E-9A22-629DB7D8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21052C-1C50-4EB4-9185-4EEE4CF6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455DA-E1E6-4706-B681-72E0EEA99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DADA-2139-4C81-80B1-FE88B14FB82E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76933-DCF0-4407-9F85-CDF1119B1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D5959-F892-4EE5-8646-A3D7C6A2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ug.inf.usi.ch/index.ph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2888351" y="1662253"/>
            <a:ext cx="782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Introduction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595DC-B23B-452D-AFEF-1E42DB85C151}"/>
              </a:ext>
            </a:extLst>
          </p:cNvPr>
          <p:cNvSpPr txBox="1"/>
          <p:nvPr/>
        </p:nvSpPr>
        <p:spPr>
          <a:xfrm>
            <a:off x="1489434" y="4395528"/>
            <a:ext cx="9445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유지비용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&gt; </a:t>
            </a: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개발비용</a:t>
            </a:r>
            <a:endParaRPr lang="en-US" altLang="ko-KR" sz="2300" dirty="0">
              <a:solidFill>
                <a:prstClr val="black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 명시된 오류 상황을 만든 뒤 분석 → 시간 오래 걸림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특히 큰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project)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11982-2870-4E18-B0A7-3B8B8EB6F0D6}"/>
              </a:ext>
            </a:extLst>
          </p:cNvPr>
          <p:cNvSpPr txBox="1"/>
          <p:nvPr/>
        </p:nvSpPr>
        <p:spPr>
          <a:xfrm>
            <a:off x="2092751" y="3553905"/>
            <a:ext cx="77299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버그리포트로부터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버그 위치를 자동적으로 찾을 수 있는 방법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1C183-03F6-46DB-A044-94A63256FBA5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1</a:t>
            </a:r>
            <a:endParaRPr lang="ko-KR" altLang="en-US" sz="3000" dirty="0"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85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3513055" y="1615120"/>
            <a:ext cx="5165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146E-D508-4E17-974C-5D71A26D05A2}"/>
              </a:ext>
            </a:extLst>
          </p:cNvPr>
          <p:cNvSpPr txBox="1"/>
          <p:nvPr/>
        </p:nvSpPr>
        <p:spPr>
          <a:xfrm>
            <a:off x="2356701" y="3327662"/>
            <a:ext cx="77111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3.1.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9DCE-0013-4BCF-9BCF-B348320C2F1B}"/>
              </a:ext>
            </a:extLst>
          </p:cNvPr>
          <p:cNvSpPr txBox="1"/>
          <p:nvPr/>
        </p:nvSpPr>
        <p:spPr>
          <a:xfrm>
            <a:off x="320511" y="2386389"/>
            <a:ext cx="114624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리포트가 포함하고 있는 것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 report date,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일어났을 때 시나리오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product version,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 등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3B594-010C-4850-AFD5-DEEEEC1BAE95}"/>
              </a:ext>
            </a:extLst>
          </p:cNvPr>
          <p:cNvSpPr txBox="1"/>
          <p:nvPr/>
        </p:nvSpPr>
        <p:spPr>
          <a:xfrm>
            <a:off x="320512" y="2988297"/>
            <a:ext cx="111047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발생 → 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유저가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 시나리오를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제출 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버그시나리오 이해하고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핵심 단어를 포함하는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 가는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소스파일 찾는다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93E62-4DF2-40DF-84E9-A1BE7A224160}"/>
              </a:ext>
            </a:extLst>
          </p:cNvPr>
          <p:cNvSpPr txBox="1"/>
          <p:nvPr/>
        </p:nvSpPr>
        <p:spPr>
          <a:xfrm>
            <a:off x="320512" y="3906441"/>
            <a:ext cx="26997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7E5DD-D20C-431D-9BC0-358E88AC0BFB}"/>
              </a:ext>
            </a:extLst>
          </p:cNvPr>
          <p:cNvSpPr txBox="1"/>
          <p:nvPr/>
        </p:nvSpPr>
        <p:spPr>
          <a:xfrm>
            <a:off x="569296" y="4352717"/>
            <a:ext cx="110728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발생 소스파일과 라인을 찾는데 중요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이름으로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line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EA600-CE7D-42CB-9DCC-C01898672BD8}"/>
              </a:ext>
            </a:extLst>
          </p:cNvPr>
          <p:cNvSpPr/>
          <p:nvPr/>
        </p:nvSpPr>
        <p:spPr>
          <a:xfrm>
            <a:off x="320511" y="4849794"/>
            <a:ext cx="1152898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코멘트에도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버그리포트에는 명시되지 않은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추가적인 정보가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crash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E5D33-9B61-4DCD-AB17-56D45C6F29A6}"/>
              </a:ext>
            </a:extLst>
          </p:cNvPr>
          <p:cNvSpPr/>
          <p:nvPr/>
        </p:nvSpPr>
        <p:spPr>
          <a:xfrm>
            <a:off x="320511" y="5345077"/>
            <a:ext cx="1146244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〮고쳐진 것 중 유사한 버그 리포트가 있으면 파일 후보에 추가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〮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시스템의 소스코드 파일 히스토리와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찾아 최근 수정된 것 중에 원인이 없는지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9AC72-B7B9-4E25-B19E-420574756D93}"/>
              </a:ext>
            </a:extLst>
          </p:cNvPr>
          <p:cNvSpPr txBox="1"/>
          <p:nvPr/>
        </p:nvSpPr>
        <p:spPr>
          <a:xfrm>
            <a:off x="642594" y="6095907"/>
            <a:ext cx="109068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두 버전의 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method, line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간의 차이 분석해 정확한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location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AC416-C4AC-4EED-BA4A-644FA142F645}"/>
              </a:ext>
            </a:extLst>
          </p:cNvPr>
          <p:cNvSpPr txBox="1"/>
          <p:nvPr/>
        </p:nvSpPr>
        <p:spPr>
          <a:xfrm>
            <a:off x="3177378" y="431317"/>
            <a:ext cx="95016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파일들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유사한 해결된 버그 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history (commit messages &amp;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된것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간의 차이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5114CC-40E3-4949-AE78-71DB89DDEA79}"/>
              </a:ext>
            </a:extLst>
          </p:cNvPr>
          <p:cNvSpPr txBox="1"/>
          <p:nvPr/>
        </p:nvSpPr>
        <p:spPr>
          <a:xfrm>
            <a:off x="569296" y="830313"/>
            <a:ext cx="229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Analyzable</a:t>
            </a:r>
          </a:p>
          <a:p>
            <a:pPr algn="ctr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Inputs</a:t>
            </a:r>
            <a:endParaRPr lang="ko-KR" altLang="en-US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9B7F9B-27F1-4E98-97B2-FDA449136442}"/>
              </a:ext>
            </a:extLst>
          </p:cNvPr>
          <p:cNvSpPr txBox="1"/>
          <p:nvPr/>
        </p:nvSpPr>
        <p:spPr>
          <a:xfrm>
            <a:off x="0" y="21726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3.1.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8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EB4400-84BE-4746-808F-0242E465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0" y="1668436"/>
            <a:ext cx="11071782" cy="5087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68765-1633-423B-A4B6-3DB4A5915AE1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67904-5B16-4E82-A735-3FEFE3C054E9}"/>
              </a:ext>
            </a:extLst>
          </p:cNvPr>
          <p:cNvSpPr txBox="1"/>
          <p:nvPr/>
        </p:nvSpPr>
        <p:spPr>
          <a:xfrm>
            <a:off x="0" y="6946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FFB02-FD26-4090-A323-85E6C0CA6B93}"/>
              </a:ext>
            </a:extLst>
          </p:cNvPr>
          <p:cNvSpPr txBox="1"/>
          <p:nvPr/>
        </p:nvSpPr>
        <p:spPr>
          <a:xfrm>
            <a:off x="216817" y="559287"/>
            <a:ext cx="115195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+ 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모델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로케이터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298C6-AB51-4874-9241-8F7DF15F58E5}"/>
              </a:ext>
            </a:extLst>
          </p:cNvPr>
          <p:cNvSpPr txBox="1"/>
          <p:nvPr/>
        </p:nvSpPr>
        <p:spPr>
          <a:xfrm>
            <a:off x="216817" y="948946"/>
            <a:ext cx="84841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BLIA1.0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BLIA1.5 : method level,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18ADD-26EF-4A20-BDC6-38E3EE9BD39F}"/>
              </a:ext>
            </a:extLst>
          </p:cNvPr>
          <p:cNvSpPr txBox="1"/>
          <p:nvPr/>
        </p:nvSpPr>
        <p:spPr>
          <a:xfrm>
            <a:off x="5740925" y="711518"/>
            <a:ext cx="441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리포트의 상세 설명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528AA-7B0F-4B62-B18B-8D4A8213D15E}"/>
              </a:ext>
            </a:extLst>
          </p:cNvPr>
          <p:cNvSpPr txBox="1"/>
          <p:nvPr/>
        </p:nvSpPr>
        <p:spPr>
          <a:xfrm>
            <a:off x="2809188" y="1299552"/>
            <a:ext cx="769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method: Fixed file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F7C59-5415-4805-8C0D-ADDD69DD7F95}"/>
              </a:ext>
            </a:extLst>
          </p:cNvPr>
          <p:cNvSpPr txBox="1"/>
          <p:nvPr/>
        </p:nvSpPr>
        <p:spPr>
          <a:xfrm>
            <a:off x="84843" y="1603992"/>
            <a:ext cx="2187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Structured information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대한 통합적인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4DB08-E06E-4333-8578-4B2CB997F003}"/>
              </a:ext>
            </a:extLst>
          </p:cNvPr>
          <p:cNvSpPr txBox="1"/>
          <p:nvPr/>
        </p:nvSpPr>
        <p:spPr>
          <a:xfrm>
            <a:off x="-39280" y="2732315"/>
            <a:ext cx="989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 trace 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14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7F780-0D5B-4AE7-A695-B86A53A333EB}"/>
              </a:ext>
            </a:extLst>
          </p:cNvPr>
          <p:cNvSpPr txBox="1"/>
          <p:nvPr/>
        </p:nvSpPr>
        <p:spPr>
          <a:xfrm>
            <a:off x="84843" y="5750072"/>
            <a:ext cx="98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A62A0E-BF29-4D88-B114-50468111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58" y="668190"/>
            <a:ext cx="2676525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70C107-0B53-49F0-9D0E-4403894E661F}"/>
              </a:ext>
            </a:extLst>
          </p:cNvPr>
          <p:cNvSpPr txBox="1"/>
          <p:nvPr/>
        </p:nvSpPr>
        <p:spPr>
          <a:xfrm>
            <a:off x="9860437" y="1979629"/>
            <a:ext cx="15365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29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3F5E-8AF9-4900-9022-97F0A0DF2662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22730-A210-4359-8E01-F344CC2B6085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0D9AA-B23C-4557-8542-DB43110EE80D}"/>
              </a:ext>
            </a:extLst>
          </p:cNvPr>
          <p:cNvSpPr txBox="1"/>
          <p:nvPr/>
        </p:nvSpPr>
        <p:spPr>
          <a:xfrm>
            <a:off x="980389" y="560331"/>
            <a:ext cx="107277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새 버그 리포트의 유사도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 처리 과정에서 소스파일에 대한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얻을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새 버그 리포트도 전 처리해서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query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만든다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보내서 점수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소스코드 사이의 유사도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매긴다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3452F5-1984-44F3-9F02-8FE188D05D12}"/>
              </a:ext>
            </a:extLst>
          </p:cNvPr>
          <p:cNvSpPr/>
          <p:nvPr/>
        </p:nvSpPr>
        <p:spPr>
          <a:xfrm>
            <a:off x="130562" y="560331"/>
            <a:ext cx="101662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step1 : </a:t>
            </a:r>
            <a:endParaRPr lang="ko-KR" altLang="en-US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01825-E3EA-4405-83F6-CBAE12F6FCFA}"/>
              </a:ext>
            </a:extLst>
          </p:cNvPr>
          <p:cNvSpPr txBox="1"/>
          <p:nvPr/>
        </p:nvSpPr>
        <p:spPr>
          <a:xfrm>
            <a:off x="980389" y="1714493"/>
            <a:ext cx="10727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버그 리포트와 새 버그리포트의 유사도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코멘트 전처리과정 거친다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 리포트에서 수정된 파일 저장 해놓는다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리포트를 찾으면 수정된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SimiBugScore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E7AD3-67BA-43B1-9C15-8D93E1597A8E}"/>
              </a:ext>
            </a:extLst>
          </p:cNvPr>
          <p:cNvSpPr/>
          <p:nvPr/>
        </p:nvSpPr>
        <p:spPr>
          <a:xfrm>
            <a:off x="130562" y="1714493"/>
            <a:ext cx="107433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step2 : </a:t>
            </a:r>
            <a:endParaRPr lang="ko-KR" altLang="en-US" sz="2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AFBCC-B727-40A5-98D9-15F915DBE6EB}"/>
              </a:ext>
            </a:extLst>
          </p:cNvPr>
          <p:cNvSpPr/>
          <p:nvPr/>
        </p:nvSpPr>
        <p:spPr>
          <a:xfrm>
            <a:off x="130562" y="2487090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step3 : </a:t>
            </a:r>
            <a:endParaRPr lang="ko-KR" altLang="en-US" sz="2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D7C9F-B3BF-4D0D-9593-180F921B0BAB}"/>
              </a:ext>
            </a:extLst>
          </p:cNvPr>
          <p:cNvSpPr/>
          <p:nvPr/>
        </p:nvSpPr>
        <p:spPr>
          <a:xfrm>
            <a:off x="980389" y="2487090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있으면 소스 파일에 대한 정보를 추출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의심 가는 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매긴다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D0A29-9EB4-4338-975B-5D57F545D864}"/>
              </a:ext>
            </a:extLst>
          </p:cNvPr>
          <p:cNvSpPr/>
          <p:nvPr/>
        </p:nvSpPr>
        <p:spPr>
          <a:xfrm>
            <a:off x="130562" y="3259687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step4 : </a:t>
            </a:r>
            <a:endParaRPr lang="ko-KR" altLang="en-US" sz="2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BDDC9D-EEC3-4C76-AA7C-95BD10253C03}"/>
              </a:ext>
            </a:extLst>
          </p:cNvPr>
          <p:cNvSpPr/>
          <p:nvPr/>
        </p:nvSpPr>
        <p:spPr>
          <a:xfrm>
            <a:off x="980389" y="3259687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새 버그리포트 작성 전 근래에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 파일이나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메시지를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 소스파일 → 관련 메소드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Method level analysis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사용됨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86062-FC4C-4AD5-98A8-EE45FE221DEC}"/>
              </a:ext>
            </a:extLst>
          </p:cNvPr>
          <p:cNvSpPr/>
          <p:nvPr/>
        </p:nvSpPr>
        <p:spPr>
          <a:xfrm>
            <a:off x="130562" y="4078450"/>
            <a:ext cx="10775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step5 : </a:t>
            </a:r>
            <a:endParaRPr lang="ko-KR" altLang="en-US" sz="2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6C7D6-BF4C-4761-BAA8-C1AF9B88DA5F}"/>
              </a:ext>
            </a:extLst>
          </p:cNvPr>
          <p:cNvSpPr/>
          <p:nvPr/>
        </p:nvSpPr>
        <p:spPr>
          <a:xfrm>
            <a:off x="980389" y="4078450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위에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점수를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control parameter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통합해서 각각 소스파일에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BliaFileScore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레벨로 결함 위치 찾을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43281-53FA-4C33-A1B9-2F552030E685}"/>
              </a:ext>
            </a:extLst>
          </p:cNvPr>
          <p:cNvSpPr txBox="1"/>
          <p:nvPr/>
        </p:nvSpPr>
        <p:spPr>
          <a:xfrm>
            <a:off x="7466029" y="5599522"/>
            <a:ext cx="4242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85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3E1BA-1609-43C9-A54A-9FA22CA5B1CB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67103-41C8-4DB3-8111-A6D75C79355E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4727D-0029-4228-8A25-8A6D971D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14"/>
            <a:ext cx="12192000" cy="470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5CA17-8F52-46A8-9B4B-A75C150C38B6}"/>
              </a:ext>
            </a:extLst>
          </p:cNvPr>
          <p:cNvSpPr txBox="1"/>
          <p:nvPr/>
        </p:nvSpPr>
        <p:spPr>
          <a:xfrm>
            <a:off x="895547" y="5164011"/>
            <a:ext cx="21870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AA90-CA6F-4130-BC5D-F29431069540}"/>
              </a:ext>
            </a:extLst>
          </p:cNvPr>
          <p:cNvSpPr txBox="1"/>
          <p:nvPr/>
        </p:nvSpPr>
        <p:spPr>
          <a:xfrm>
            <a:off x="339365" y="878381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 5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파일</a:t>
            </a:r>
          </a:p>
        </p:txBody>
      </p:sp>
    </p:spTree>
    <p:extLst>
      <p:ext uri="{BB962C8B-B14F-4D97-AF65-F5344CB8AC3E}">
        <p14:creationId xmlns:p14="http://schemas.microsoft.com/office/powerpoint/2010/main" val="263552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61A53-FAB9-4D03-8C51-9F7FC7329DE9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3838-EAE6-4203-A82D-D0C5D9C9E4D4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33D4B-B18E-499B-BEF6-DAC774E0B681}"/>
              </a:ext>
            </a:extLst>
          </p:cNvPr>
          <p:cNvSpPr txBox="1"/>
          <p:nvPr/>
        </p:nvSpPr>
        <p:spPr>
          <a:xfrm>
            <a:off x="1027523" y="730013"/>
            <a:ext cx="107277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Step5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파일들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 거쳐서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정보를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query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사용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거치는데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step1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query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대신에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information index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만든다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메소드와 버그 리포트 간의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MthVsmScore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E0C48-E896-45ED-9FBD-56C5E6DA6886}"/>
              </a:ext>
            </a:extLst>
          </p:cNvPr>
          <p:cNvSpPr/>
          <p:nvPr/>
        </p:nvSpPr>
        <p:spPr>
          <a:xfrm>
            <a:off x="177696" y="730013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step6 : </a:t>
            </a:r>
            <a:endParaRPr lang="ko-KR" altLang="en-US" sz="2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25672-1DFB-4E21-93DF-5848B81DFB63}"/>
              </a:ext>
            </a:extLst>
          </p:cNvPr>
          <p:cNvSpPr txBox="1"/>
          <p:nvPr/>
        </p:nvSpPr>
        <p:spPr>
          <a:xfrm>
            <a:off x="967820" y="1884175"/>
            <a:ext cx="10727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Step4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각 메소드의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점수와 메소드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유사도 점수를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control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parameter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사용해서 합한다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메소드에 대한 의심 가는 점수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BliaMethodScore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얻는다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4E2A57-57A3-40A0-9DE6-FE8289B483DB}"/>
              </a:ext>
            </a:extLst>
          </p:cNvPr>
          <p:cNvSpPr/>
          <p:nvPr/>
        </p:nvSpPr>
        <p:spPr>
          <a:xfrm>
            <a:off x="177696" y="1884175"/>
            <a:ext cx="107593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step7 : 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57654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3.3. Architecture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75CF4-D96A-4216-9161-2856671F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0" y="825753"/>
            <a:ext cx="10363745" cy="5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3.3. Architecture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AFE5E-ACCE-4E42-9470-F24D05E08041}"/>
              </a:ext>
            </a:extLst>
          </p:cNvPr>
          <p:cNvSpPr txBox="1"/>
          <p:nvPr/>
        </p:nvSpPr>
        <p:spPr>
          <a:xfrm>
            <a:off x="763571" y="980388"/>
            <a:ext cx="1065228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리포트인덱서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커밋로그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콜렉터를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인덱스 레이어에서 사용해서 소스파일과 버그리포트의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로그 메시지의 용어들을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파싱한다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 레이어에서 데이터를 내부 데이터베이스에 저장한다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Embedded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H2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데이터베이스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(h2database.com/html/main.html)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가볍고 설치가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필요없다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이걸로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데이터를 관리하고 데이터를 분석한다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Analysis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레이어의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모듈은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모듈을 불러 각 스텝의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score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앞서 언급된 각 스텝들은 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모듈을 사용해서 각각 점수를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모듈은 분석된 점수를 통합하고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파일과 메소드에 대한 최종점수를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3.5.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 analysis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모듈에 대한 알고리즘 상세 순서 설명</a:t>
            </a:r>
          </a:p>
        </p:txBody>
      </p:sp>
    </p:spTree>
    <p:extLst>
      <p:ext uri="{BB962C8B-B14F-4D97-AF65-F5344CB8AC3E}">
        <p14:creationId xmlns:p14="http://schemas.microsoft.com/office/powerpoint/2010/main" val="1211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3.4. Extension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of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repositories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AFE5E-ACCE-4E42-9470-F24D05E08041}"/>
              </a:ext>
            </a:extLst>
          </p:cNvPr>
          <p:cNvSpPr txBox="1"/>
          <p:nvPr/>
        </p:nvSpPr>
        <p:spPr>
          <a:xfrm>
            <a:off x="763571" y="980388"/>
            <a:ext cx="106522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늘렸다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코멘트를 새 버그리포트와 수정된 버그리포트의 유사도 계산할 때 사용함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포함된 경우도 있었다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</a:t>
            </a:r>
            <a:r>
              <a:rPr lang="ko-KR" altLang="en-US" sz="230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</a:t>
            </a:r>
            <a:r>
              <a:rPr lang="ko-KR" altLang="en-US" sz="230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포트에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대한 수정된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라이브러리를 사용해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히스토리를 참고해서 수정된 메소드를 추출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48DEB-7A11-4FDA-A7B6-E3BC720DF3F4}"/>
              </a:ext>
            </a:extLst>
          </p:cNvPr>
          <p:cNvSpPr txBox="1"/>
          <p:nvPr/>
        </p:nvSpPr>
        <p:spPr>
          <a:xfrm>
            <a:off x="721150" y="2909499"/>
            <a:ext cx="105674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오픈소스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자바라이브러리 깃 버전 컨트롤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CD3A3-5DC2-4501-8C04-D7079FFBB2E9}"/>
              </a:ext>
            </a:extLst>
          </p:cNvPr>
          <p:cNvSpPr txBox="1"/>
          <p:nvPr/>
        </p:nvSpPr>
        <p:spPr>
          <a:xfrm>
            <a:off x="721150" y="3502226"/>
            <a:ext cx="105674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소스파일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history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버그리포트의 상태 히스토리에서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 repository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찾음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그리고 나서는 추가되거나 삭제되거나 수정된 라인을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 diff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추출함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변경된 라인에 기반해서 변경된 메소드를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사용해 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 이름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리턴타입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변수를 추출해서 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리포지터리에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추가함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F19F8-4482-4EA2-8621-03354B6468FB}"/>
              </a:ext>
            </a:extLst>
          </p:cNvPr>
          <p:cNvSpPr txBox="1"/>
          <p:nvPr/>
        </p:nvSpPr>
        <p:spPr>
          <a:xfrm>
            <a:off x="696316" y="5156782"/>
            <a:ext cx="1065228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 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버그 리포트에 대한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추가적인 정보를 제공한다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정보가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직접 사용되고 있지는 않지만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리서치에서 사용될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정확도를 높이기 위해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Suspicious change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들을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18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358219" y="810705"/>
            <a:ext cx="114158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document collection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이룬다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각각의 버그 리포트는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localization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쿼리로 사용됨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소스파일을 하나의 문서로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취급함으로서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파일의 용어와 용어의 벡터가 만들어진다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텍스트 파일로 취급하는 대신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소스파일인덱서가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각 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활용해 소스파일을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파싱해서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name, method name, variable name,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나누어 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BLIA1.0.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비교했을 때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소스파일인덱서가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메소드 정보까지 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이런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file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랭킹의 정확도를 높여준다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실제 버그리포트를 보면 합리적인데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message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error case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포함되어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모든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아이덴티파이어는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camel case splitting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기법으로 구성단어로 분리된다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분리된 용어와 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아이덴티파이어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모두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둘 다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인덱스하는게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효율적임을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입증함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19A5F-52BF-4B14-9D81-157342D1B0FF}"/>
              </a:ext>
            </a:extLst>
          </p:cNvPr>
          <p:cNvSpPr txBox="1"/>
          <p:nvPr/>
        </p:nvSpPr>
        <p:spPr>
          <a:xfrm>
            <a:off x="358219" y="4122620"/>
            <a:ext cx="19230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preprocessing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2DED-CF30-4083-9A4B-E50286ACC2EA}"/>
              </a:ext>
            </a:extLst>
          </p:cNvPr>
          <p:cNvSpPr txBox="1"/>
          <p:nvPr/>
        </p:nvSpPr>
        <p:spPr>
          <a:xfrm>
            <a:off x="358219" y="4497249"/>
            <a:ext cx="11227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과정에서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제거 할 때 자주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사용되는 프로젝트 키워드 제거함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args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string).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패키지 이름도 프로젝트 키워드에 포함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9D8F6-5682-4778-BBBE-11505BE36628}"/>
              </a:ext>
            </a:extLst>
          </p:cNvPr>
          <p:cNvSpPr txBox="1"/>
          <p:nvPr/>
        </p:nvSpPr>
        <p:spPr>
          <a:xfrm>
            <a:off x="443060" y="5458120"/>
            <a:ext cx="11227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코멘트는 다르게 취급함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자연어로 쓰여져 있고 클래스나 메소드를 설명하기 위해 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Javadoc tag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html tag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포함할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정확성을 높이기 위해 태그를 제거함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8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2CB60E-3228-428D-9A32-1F0A64464729}"/>
              </a:ext>
            </a:extLst>
          </p:cNvPr>
          <p:cNvSpPr txBox="1"/>
          <p:nvPr/>
        </p:nvSpPr>
        <p:spPr>
          <a:xfrm>
            <a:off x="556182" y="915737"/>
            <a:ext cx="103223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2000s: Change Impact Analysis (CIA),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소스파일 버전마다의 차이를 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2010s: Spectrum-Based Fault Localization (SBFL)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Recently(2016): </a:t>
            </a:r>
            <a:r>
              <a:rPr lang="en-US" altLang="ko-KR" sz="23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Information Retrieval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, SW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의 텍스트 영역을 조사해서 위치 찾고 개발자 확인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충격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F3199-3C48-4BE7-8758-867517832A3C}"/>
              </a:ext>
            </a:extLst>
          </p:cNvPr>
          <p:cNvSpPr txBox="1"/>
          <p:nvPr/>
        </p:nvSpPr>
        <p:spPr>
          <a:xfrm>
            <a:off x="1019668" y="2580095"/>
            <a:ext cx="102375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장점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상대적으로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computation cost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적음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CIA,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SBFL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보다 정확함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8E2C1-0651-46B0-884F-1BD91B0868C2}"/>
              </a:ext>
            </a:extLst>
          </p:cNvPr>
          <p:cNvSpPr txBox="1"/>
          <p:nvPr/>
        </p:nvSpPr>
        <p:spPr>
          <a:xfrm>
            <a:off x="5674935" y="2619227"/>
            <a:ext cx="58729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특징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버그 리포트를 쿼리로 취급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소스코드 파일들이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document collection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을 이룬다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6B50C-A1AF-4E2B-A145-8E0BFC110683}"/>
              </a:ext>
            </a:extLst>
          </p:cNvPr>
          <p:cNvSpPr txBox="1"/>
          <p:nvPr/>
        </p:nvSpPr>
        <p:spPr>
          <a:xfrm>
            <a:off x="977245" y="4197157"/>
            <a:ext cx="1023750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정확성을 높이기 위해 사용되는 것들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앞서 고쳐진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들과의 유사도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소스코드 파일을 단순 문서로 취급하는 것이 아니라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structure information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을 사용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버전 히스토리 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Stack  trace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0EC64-31B5-44BA-B81F-8C4BCA1735EB}"/>
              </a:ext>
            </a:extLst>
          </p:cNvPr>
          <p:cNvSpPr txBox="1"/>
          <p:nvPr/>
        </p:nvSpPr>
        <p:spPr>
          <a:xfrm>
            <a:off x="556182" y="484495"/>
            <a:ext cx="21116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유사연구</a:t>
            </a:r>
          </a:p>
        </p:txBody>
      </p:sp>
    </p:spTree>
    <p:extLst>
      <p:ext uri="{BB962C8B-B14F-4D97-AF65-F5344CB8AC3E}">
        <p14:creationId xmlns:p14="http://schemas.microsoft.com/office/powerpoint/2010/main" val="36200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301658" y="735289"/>
            <a:ext cx="114158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 전 처리 과정 후에 각 파일의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split term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length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스코어를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[19].</a:t>
            </a:r>
          </a:p>
          <a:p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후에 </a:t>
            </a:r>
            <a:r>
              <a:rPr lang="en-US" altLang="ko-KR" sz="21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쿼리를 만든다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SourceFileAnalyzer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각 용어의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분석하여 각 소스파일과 버그 리포트의 벡터 값을 계산한다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AD185-8AD4-4FF8-BAA4-CE10A4788ED7}"/>
                  </a:ext>
                </a:extLst>
              </p:cNvPr>
              <p:cNvSpPr txBox="1"/>
              <p:nvPr/>
            </p:nvSpPr>
            <p:spPr>
              <a:xfrm>
                <a:off x="301657" y="2091229"/>
                <a:ext cx="5137609" cy="264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THE삐끗삐끗" panose="02020503020101020101" pitchFamily="18" charset="-127"/>
                        <a:cs typeface="THE삐끗삐끗" panose="02020503020101020101" pitchFamily="18" charset="-127"/>
                      </a:rPr>
                      <m:t>𝑓</m:t>
                    </m:r>
                  </m:oMath>
                </a14:m>
                <a:r>
                  <a:rPr lang="en-US" altLang="ko-KR" sz="2000" b="0" i="1" dirty="0">
                    <a:latin typeface="Cambria Math" panose="02040503050406030204" pitchFamily="18" charset="0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: source file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𝑏𝑢𝑔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𝑟𝑒𝑝𝑜𝑟𝑡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</a:rPr>
                  <a:t>:  weighted term frequency vector of b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en-US" altLang="ko-KR" sz="2000" dirty="0" err="1">
                    <a:latin typeface="THE삐끗삐끗" panose="02020503020101020101" pitchFamily="18" charset="-127"/>
                  </a:rPr>
                  <a:t>exctracted</a:t>
                </a:r>
                <a:r>
                  <a:rPr lang="en-US" altLang="ko-KR" sz="2000" dirty="0">
                    <a:latin typeface="THE삐끗삐끗" panose="02020503020101020101" pitchFamily="18" charset="-127"/>
                  </a:rPr>
                  <a:t> terms of source file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𝑒𝑥𝑐𝑡𝑟𝑎𝑐𝑡𝑒𝑑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𝑏𝑢𝑔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𝑟𝑒𝑝𝑜𝑟𝑡</m:t>
                      </m:r>
                    </m:oMath>
                  </m:oMathPara>
                </a14:m>
                <a:endParaRPr lang="en-US" altLang="ko-KR" sz="2000" dirty="0">
                  <a:latin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소스파일의 </a:t>
                </a:r>
                <a:r>
                  <a:rPr lang="en-US" altLang="ko-KR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term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 총 개수</a:t>
                </a:r>
                <a:endParaRPr lang="en-US" altLang="ko-KR" sz="2000" dirty="0">
                  <a:latin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버그 리포트의 </a:t>
                </a:r>
                <a:r>
                  <a:rPr lang="en-US" altLang="ko-KR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term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총 개수</a:t>
                </a:r>
                <a:endParaRPr lang="en-US" altLang="ko-KR" sz="2000" dirty="0">
                  <a:latin typeface="1훈연필습격 R" panose="02020603020101020101" pitchFamily="18" charset="-127"/>
                  <a:ea typeface="1훈연필습격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AD185-8AD4-4FF8-BAA4-CE10A478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7" y="2091229"/>
                <a:ext cx="5137609" cy="2646365"/>
              </a:xfrm>
              <a:prstGeom prst="rect">
                <a:avLst/>
              </a:prstGeom>
              <a:blipFill>
                <a:blip r:embed="rId2"/>
                <a:stretch>
                  <a:fillRect l="-474" t="-1152" b="-3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EBE3A0C9-8FFC-40F8-9279-410C1CD75A5C}"/>
              </a:ext>
            </a:extLst>
          </p:cNvPr>
          <p:cNvSpPr/>
          <p:nvPr/>
        </p:nvSpPr>
        <p:spPr>
          <a:xfrm>
            <a:off x="4289196" y="1814230"/>
            <a:ext cx="76734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TF(term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frequency;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문서에 특정 용어가 나오는 횟수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DF(document frequency; 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용어가 나오는 문서 수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IDF(inverse DF)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AA984-0E3F-48DF-9AD1-02BFBAA41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66" y="2416909"/>
            <a:ext cx="58293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6C918E-9F2C-4F88-9CFB-A8B5571D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16" y="3118682"/>
            <a:ext cx="5772150" cy="390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B843DC-B9C8-48C9-8671-130963FD1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416" y="3901960"/>
            <a:ext cx="3943350" cy="60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3A4CC-6531-40B4-BB79-B3B3DD54ACAE}"/>
              </a:ext>
            </a:extLst>
          </p:cNvPr>
          <p:cNvSpPr txBox="1"/>
          <p:nvPr/>
        </p:nvSpPr>
        <p:spPr>
          <a:xfrm>
            <a:off x="8973640" y="3549692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전체 문서 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00D2-5EAC-4E5B-9B50-FD81D184EBE3}"/>
              </a:ext>
            </a:extLst>
          </p:cNvPr>
          <p:cNvSpPr txBox="1"/>
          <p:nvPr/>
        </p:nvSpPr>
        <p:spPr>
          <a:xfrm>
            <a:off x="9188894" y="4150482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 나오는 문서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9D99E-C55A-4238-B82F-99D77D0FC509}"/>
              </a:ext>
            </a:extLst>
          </p:cNvPr>
          <p:cNvSpPr txBox="1"/>
          <p:nvPr/>
        </p:nvSpPr>
        <p:spPr>
          <a:xfrm>
            <a:off x="6598675" y="3692539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문서에 나오는 해당 용어의 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39B981-954D-4A7F-B248-A35F692D29CB}"/>
              </a:ext>
            </a:extLst>
          </p:cNvPr>
          <p:cNvSpPr/>
          <p:nvPr/>
        </p:nvSpPr>
        <p:spPr>
          <a:xfrm>
            <a:off x="6693031" y="4026203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9A216-9313-4721-8E53-21442F7BA769}"/>
              </a:ext>
            </a:extLst>
          </p:cNvPr>
          <p:cNvSpPr/>
          <p:nvPr/>
        </p:nvSpPr>
        <p:spPr>
          <a:xfrm>
            <a:off x="8961605" y="3849109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625FE-4601-4889-9ED6-26D23257D11B}"/>
              </a:ext>
            </a:extLst>
          </p:cNvPr>
          <p:cNvSpPr/>
          <p:nvPr/>
        </p:nvSpPr>
        <p:spPr>
          <a:xfrm>
            <a:off x="8943797" y="4169050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5E8F4-2671-4C18-9BFB-7E9AFA850807}"/>
              </a:ext>
            </a:extLst>
          </p:cNvPr>
          <p:cNvSpPr txBox="1"/>
          <p:nvPr/>
        </p:nvSpPr>
        <p:spPr>
          <a:xfrm>
            <a:off x="5439266" y="4288610"/>
            <a:ext cx="552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식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가져옴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0141A5-749A-470F-B8E2-F58E2ED912D7}"/>
              </a:ext>
            </a:extLst>
          </p:cNvPr>
          <p:cNvSpPr txBox="1"/>
          <p:nvPr/>
        </p:nvSpPr>
        <p:spPr>
          <a:xfrm>
            <a:off x="301658" y="4818092"/>
            <a:ext cx="11415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에서는 클래식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VSM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사용했지만 본 연구에서는 소스파일의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활용하는 수정된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소스파일과 버그 리포트의 유사도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활용해서 파일 레벨의 버그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정확도 높임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나눔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(class, method, variable, comments).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버그파일을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쿼리로 나눔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(summary, description).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위의 식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개로 벡터로 변환할 수 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A7C06-FB64-4762-92E9-9D39D2E650AC}"/>
              </a:ext>
            </a:extLst>
          </p:cNvPr>
          <p:cNvSpPr txBox="1"/>
          <p:nvPr/>
        </p:nvSpPr>
        <p:spPr>
          <a:xfrm>
            <a:off x="5525165" y="3747918"/>
            <a:ext cx="80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6162B7-9AB8-4A09-AF47-E597AA1B9F2E}"/>
              </a:ext>
            </a:extLst>
          </p:cNvPr>
          <p:cNvSpPr/>
          <p:nvPr/>
        </p:nvSpPr>
        <p:spPr>
          <a:xfrm>
            <a:off x="5439266" y="2416909"/>
            <a:ext cx="6124593" cy="2320685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6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5326144" y="676725"/>
            <a:ext cx="63678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5D56A9-34B0-4241-BD61-43580F836682}"/>
              </a:ext>
            </a:extLst>
          </p:cNvPr>
          <p:cNvGrpSpPr/>
          <p:nvPr/>
        </p:nvGrpSpPr>
        <p:grpSpPr>
          <a:xfrm>
            <a:off x="699007" y="490139"/>
            <a:ext cx="4158988" cy="3057525"/>
            <a:chOff x="699007" y="490139"/>
            <a:chExt cx="4158988" cy="30575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A78E0C-C7B4-43D9-8875-EC2102A2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007" y="490139"/>
              <a:ext cx="3686175" cy="30575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5E7BD3-6E5D-4B91-9E2F-D9A55161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320" y="552051"/>
              <a:ext cx="447675" cy="29337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761BC4E-6669-45D8-AA1B-7C53A3A7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0" y="3718930"/>
            <a:ext cx="229386" cy="312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1DA3A7-7B18-4E86-86F9-E2C6894FAD22}"/>
              </a:ext>
            </a:extLst>
          </p:cNvPr>
          <p:cNvSpPr txBox="1"/>
          <p:nvPr/>
        </p:nvSpPr>
        <p:spPr>
          <a:xfrm>
            <a:off x="633164" y="3704853"/>
            <a:ext cx="59420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individual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part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66195C-46A8-4581-96B0-B6506FD8D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76" y="4085718"/>
            <a:ext cx="229387" cy="295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E14EE3-9B24-4DD0-AA93-50D65D54F6A2}"/>
              </a:ext>
            </a:extLst>
          </p:cNvPr>
          <p:cNvSpPr txBox="1"/>
          <p:nvPr/>
        </p:nvSpPr>
        <p:spPr>
          <a:xfrm>
            <a:off x="620475" y="4031002"/>
            <a:ext cx="59420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리포트의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each 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C0173-5DA8-499D-8051-2D90ED584AC8}"/>
              </a:ext>
            </a:extLst>
          </p:cNvPr>
          <p:cNvSpPr txBox="1"/>
          <p:nvPr/>
        </p:nvSpPr>
        <p:spPr>
          <a:xfrm>
            <a:off x="4908271" y="555633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Cosine similarity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A47997-C487-4440-90E1-E69FD0824B47}"/>
                  </a:ext>
                </a:extLst>
              </p:cNvPr>
              <p:cNvSpPr txBox="1"/>
              <p:nvPr/>
            </p:nvSpPr>
            <p:spPr>
              <a:xfrm>
                <a:off x="4857995" y="1080774"/>
                <a:ext cx="7092051" cy="60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Cosine similarity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를 그냥 합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[20]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하지 않고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weight 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두고 합함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는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소스파일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part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의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weight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value.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Heuristically </a:t>
                </a:r>
                <a:r>
                  <a:rPr lang="ko-KR" altLang="en-US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코멘트 파트에는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50%</a:t>
                </a:r>
                <a:r>
                  <a:rPr lang="ko-KR" altLang="en-US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하고 다른 부분에는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100%</a:t>
                </a:r>
                <a:endParaRPr lang="ko-KR" altLang="en-US" sz="1600" dirty="0">
                  <a:solidFill>
                    <a:schemeClr val="bg2">
                      <a:lumMod val="75000"/>
                    </a:schemeClr>
                  </a:solidFill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A47997-C487-4440-90E1-E69FD082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95" y="1080774"/>
                <a:ext cx="7092051" cy="604524"/>
              </a:xfrm>
              <a:prstGeom prst="rect">
                <a:avLst/>
              </a:prstGeom>
              <a:blipFill>
                <a:blip r:embed="rId6"/>
                <a:stretch>
                  <a:fillRect l="-516" t="-303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C3F3C6E-FC42-4FAE-B9DB-B5A7A9450F35}"/>
              </a:ext>
            </a:extLst>
          </p:cNvPr>
          <p:cNvSpPr txBox="1"/>
          <p:nvPr/>
        </p:nvSpPr>
        <p:spPr>
          <a:xfrm>
            <a:off x="4908271" y="1872340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length score. f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소스파일의 총 용어 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4AABC-39E1-4583-A8A1-DE7A54602DE2}"/>
              </a:ext>
            </a:extLst>
          </p:cNvPr>
          <p:cNvSpPr txBox="1"/>
          <p:nvPr/>
        </p:nvSpPr>
        <p:spPr>
          <a:xfrm>
            <a:off x="4883133" y="2506198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정규화 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사용한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E2B6E-F4BA-4B4F-9484-6E27FD1A162A}"/>
              </a:ext>
            </a:extLst>
          </p:cNvPr>
          <p:cNvSpPr txBox="1"/>
          <p:nvPr/>
        </p:nvSpPr>
        <p:spPr>
          <a:xfrm>
            <a:off x="7990836" y="2584522"/>
            <a:ext cx="3959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Xmax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가장 많은 용어 수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Xmin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가장 적은 용어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1B659-829A-4153-98E0-3F98EC6A112F}"/>
              </a:ext>
            </a:extLst>
          </p:cNvPr>
          <p:cNvSpPr txBox="1"/>
          <p:nvPr/>
        </p:nvSpPr>
        <p:spPr>
          <a:xfrm>
            <a:off x="4908271" y="3141669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 연구에서 제안하는 수정된 </a:t>
            </a:r>
            <a:r>
              <a:rPr lang="en-US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D7B675-A946-491C-9C65-2671E119ADEC}"/>
              </a:ext>
            </a:extLst>
          </p:cNvPr>
          <p:cNvGrpSpPr/>
          <p:nvPr/>
        </p:nvGrpSpPr>
        <p:grpSpPr>
          <a:xfrm>
            <a:off x="292278" y="4811488"/>
            <a:ext cx="7092051" cy="1668199"/>
            <a:chOff x="1828255" y="4300586"/>
            <a:chExt cx="10363745" cy="23001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4004A2-D1B3-4E7C-B790-14B2A4B44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387" b="42564"/>
            <a:stretch/>
          </p:blipFill>
          <p:spPr>
            <a:xfrm>
              <a:off x="1828255" y="4300586"/>
              <a:ext cx="10363745" cy="2300141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DF9594-D47B-4A48-BF4D-9B74C2E1972C}"/>
                </a:ext>
              </a:extLst>
            </p:cNvPr>
            <p:cNvSpPr/>
            <p:nvPr/>
          </p:nvSpPr>
          <p:spPr>
            <a:xfrm>
              <a:off x="4385182" y="4804387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C27E58-C58F-424B-BC60-3A8A97EC4DF0}"/>
                </a:ext>
              </a:extLst>
            </p:cNvPr>
            <p:cNvSpPr/>
            <p:nvPr/>
          </p:nvSpPr>
          <p:spPr>
            <a:xfrm>
              <a:off x="7393622" y="5623638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E58E5B-2A8A-4F6E-AE95-0898B5612BB5}"/>
              </a:ext>
            </a:extLst>
          </p:cNvPr>
          <p:cNvSpPr txBox="1"/>
          <p:nvPr/>
        </p:nvSpPr>
        <p:spPr>
          <a:xfrm>
            <a:off x="7296346" y="4771527"/>
            <a:ext cx="46033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후에 쿼리를 만든다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SourceFileAnalyzer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용어의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분석하여 각 소스파일과 버그 리포트의 벡터 값을 계산한다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20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2A325-567C-49DA-9DF6-CE09ECCD04D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44561-B941-4C84-8032-4D262C2DB248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3.6. Analyzing similar bug reports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49997-E3A7-4996-ADB0-A2CA584CA19A}"/>
              </a:ext>
            </a:extLst>
          </p:cNvPr>
          <p:cNvSpPr txBox="1"/>
          <p:nvPr/>
        </p:nvSpPr>
        <p:spPr>
          <a:xfrm>
            <a:off x="575035" y="736009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수정된 버그 리포트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parse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해서 데이터베이스에 인덱스 저장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6CE2E-B79D-402E-8DEC-467D5683CDD2}"/>
              </a:ext>
            </a:extLst>
          </p:cNvPr>
          <p:cNvSpPr txBox="1"/>
          <p:nvPr/>
        </p:nvSpPr>
        <p:spPr>
          <a:xfrm>
            <a:off x="575035" y="1151507"/>
            <a:ext cx="10755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새 버그리포트와 수정된 버그리포트의 유사도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새 버그리포트는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summary, description.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예전 버그 리포트는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summary, description, comment.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E2711-5FCE-4F3C-A2F5-757BD373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5" y="2040854"/>
            <a:ext cx="7167149" cy="88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74619-AEAF-4A1B-9E17-8D15066BAD34}"/>
              </a:ext>
            </a:extLst>
          </p:cNvPr>
          <p:cNvSpPr txBox="1"/>
          <p:nvPr/>
        </p:nvSpPr>
        <p:spPr>
          <a:xfrm>
            <a:off x="8267307" y="1960775"/>
            <a:ext cx="334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b: new bug report</a:t>
            </a:r>
          </a:p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b’: fixed bug report</a:t>
            </a:r>
          </a:p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가져온 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F15923-3661-465D-9889-D99E707FD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7" b="42564"/>
          <a:stretch/>
        </p:blipFill>
        <p:spPr>
          <a:xfrm>
            <a:off x="771154" y="3693373"/>
            <a:ext cx="10363745" cy="23001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9F34729-CD77-4D4D-A333-D038C7685F71}"/>
              </a:ext>
            </a:extLst>
          </p:cNvPr>
          <p:cNvSpPr/>
          <p:nvPr/>
        </p:nvSpPr>
        <p:spPr>
          <a:xfrm>
            <a:off x="6365870" y="5027764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E80117-F5B7-41A1-B04C-2D3F32CB713C}"/>
              </a:ext>
            </a:extLst>
          </p:cNvPr>
          <p:cNvSpPr/>
          <p:nvPr/>
        </p:nvSpPr>
        <p:spPr>
          <a:xfrm>
            <a:off x="5030041" y="4164714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49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D733B-C970-4806-AC76-00E0B7C0086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CB452-2D8F-491B-A7CB-D30F16F78165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3.7. Analyzing stack trace information in the bug report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01120-03C9-4F46-85A5-B833FFD4A2A3}"/>
              </a:ext>
            </a:extLst>
          </p:cNvPr>
          <p:cNvSpPr txBox="1"/>
          <p:nvPr/>
        </p:nvSpPr>
        <p:spPr>
          <a:xfrm>
            <a:off x="405353" y="867266"/>
            <a:ext cx="11236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없는 버그 리포트도 있지만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나타나는 파일에 버그 있을 확률 많다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BEDB4-ADFF-4A56-93B1-02BABDA7E66F}"/>
              </a:ext>
            </a:extLst>
          </p:cNvPr>
          <p:cNvSpPr txBox="1"/>
          <p:nvPr/>
        </p:nvSpPr>
        <p:spPr>
          <a:xfrm>
            <a:off x="392783" y="1276909"/>
            <a:ext cx="1140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제안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[24] 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코드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element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구조적 유사도 분석위한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Lobster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제안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7C7095-BA2A-4ADD-8F10-BAD2C4CF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4" y="1798347"/>
            <a:ext cx="6805417" cy="1472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6FB58-B4BB-403F-AB6F-F096183B015B}"/>
              </a:ext>
            </a:extLst>
          </p:cNvPr>
          <p:cNvSpPr txBox="1"/>
          <p:nvPr/>
        </p:nvSpPr>
        <p:spPr>
          <a:xfrm>
            <a:off x="7998947" y="1923068"/>
            <a:ext cx="334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 low computation cost, simple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881C3-D932-4440-B7D8-64E6A6CAE12D}"/>
              </a:ext>
            </a:extLst>
          </p:cNvPr>
          <p:cNvSpPr txBox="1"/>
          <p:nvPr/>
        </p:nvSpPr>
        <p:spPr>
          <a:xfrm>
            <a:off x="575035" y="3337806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regular expression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파일 이름과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추출한다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5527-0D88-413D-A3EE-837978FA6B87}"/>
              </a:ext>
            </a:extLst>
          </p:cNvPr>
          <p:cNvSpPr txBox="1"/>
          <p:nvPr/>
        </p:nvSpPr>
        <p:spPr>
          <a:xfrm>
            <a:off x="566344" y="3753304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StackTraceAnalyzer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799509-27F8-4E7E-A952-9BD431281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7" b="42564"/>
          <a:stretch/>
        </p:blipFill>
        <p:spPr>
          <a:xfrm>
            <a:off x="841855" y="4324968"/>
            <a:ext cx="10363745" cy="23001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9109D9F-F9A0-435F-BA72-DF3B56EF823A}"/>
              </a:ext>
            </a:extLst>
          </p:cNvPr>
          <p:cNvSpPr/>
          <p:nvPr/>
        </p:nvSpPr>
        <p:spPr>
          <a:xfrm>
            <a:off x="6441286" y="5697068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90FE1ED-1DF2-4CF5-B5A8-941EFCE26895}"/>
              </a:ext>
            </a:extLst>
          </p:cNvPr>
          <p:cNvSpPr/>
          <p:nvPr/>
        </p:nvSpPr>
        <p:spPr>
          <a:xfrm>
            <a:off x="6452281" y="4850225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3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D533C-78C0-422D-A5B8-91530BB5A5C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505B-1D88-4725-BF91-67F0E2A5217F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3.8. Analyzing code change history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99DC9-B010-4242-8854-0DB339B8DE1C}"/>
              </a:ext>
            </a:extLst>
          </p:cNvPr>
          <p:cNvSpPr txBox="1"/>
          <p:nvPr/>
        </p:nvSpPr>
        <p:spPr>
          <a:xfrm>
            <a:off x="113122" y="511361"/>
            <a:ext cx="3201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[21]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(11)(12) 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식에 빠르고 심플하다는 걸 보여준다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[35]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실험에 근거해서 알고리즘을 변경했다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C: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지난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k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일 동안 </a:t>
            </a:r>
            <a:r>
              <a:rPr lang="ko-KR" altLang="en-US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관련있는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의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set</a:t>
            </a: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c: commit / 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</a:t>
            </a:r>
            <a:r>
              <a:rPr lang="en-US" altLang="ko-KR" sz="1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:commit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버그리포트간 경과된 일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EDF2B-4B17-4B8C-A1B2-91D0F601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3" y="639087"/>
            <a:ext cx="6819011" cy="128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60584-BF39-4016-8197-839F410D6537}"/>
              </a:ext>
            </a:extLst>
          </p:cNvPr>
          <p:cNvSpPr txBox="1"/>
          <p:nvPr/>
        </p:nvSpPr>
        <p:spPr>
          <a:xfrm>
            <a:off x="697583" y="2081007"/>
            <a:ext cx="103637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CommitLogCollector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SCM repository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message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+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 수집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차이점 이용해서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ScmRepoAnalyzer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제출 전의 관련된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836737-A664-4843-BBAE-E35B1B74D0A7}"/>
              </a:ext>
            </a:extLst>
          </p:cNvPr>
          <p:cNvGrpSpPr/>
          <p:nvPr/>
        </p:nvGrpSpPr>
        <p:grpSpPr>
          <a:xfrm>
            <a:off x="867602" y="4689925"/>
            <a:ext cx="9508775" cy="1976693"/>
            <a:chOff x="841855" y="4258980"/>
            <a:chExt cx="10363745" cy="23001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4F6B94-897A-4A28-81D6-519CCA077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387" b="42564"/>
            <a:stretch/>
          </p:blipFill>
          <p:spPr>
            <a:xfrm>
              <a:off x="841855" y="4258980"/>
              <a:ext cx="10363745" cy="2300141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8BBC641-9AB8-4534-A265-0C61537F1C93}"/>
                </a:ext>
              </a:extLst>
            </p:cNvPr>
            <p:cNvSpPr/>
            <p:nvPr/>
          </p:nvSpPr>
          <p:spPr>
            <a:xfrm>
              <a:off x="9091786" y="5624911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608357-8166-4C92-9362-441983EDFA64}"/>
                </a:ext>
              </a:extLst>
            </p:cNvPr>
            <p:cNvSpPr/>
            <p:nvPr/>
          </p:nvSpPr>
          <p:spPr>
            <a:xfrm>
              <a:off x="7772034" y="4730321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F1B00E-1183-4D6E-BA87-331CFC4B880C}"/>
              </a:ext>
            </a:extLst>
          </p:cNvPr>
          <p:cNvSpPr txBox="1"/>
          <p:nvPr/>
        </p:nvSpPr>
        <p:spPr>
          <a:xfrm>
            <a:off x="942680" y="3054285"/>
            <a:ext cx="1055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대신 </a:t>
            </a:r>
            <a:r>
              <a:rPr lang="en-US" altLang="ko-KR" dirty="0">
                <a:solidFill>
                  <a:srgbClr val="0070C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(. ∗fix. ∗)|(. ∗bug. ∗)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|(. ∗issue. ∗)|(. ∗fail. ∗)| (. ∗error. ∗). 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매치 되는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EAC9B-5867-4F52-8014-338B00E885F0}"/>
              </a:ext>
            </a:extLst>
          </p:cNvPr>
          <p:cNvSpPr txBox="1"/>
          <p:nvPr/>
        </p:nvSpPr>
        <p:spPr>
          <a:xfrm>
            <a:off x="697583" y="3337089"/>
            <a:ext cx="10796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지난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k day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동안의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score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171282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1E10-0183-453F-8CDA-CD50572CD35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CC12F-A9AB-4151-827D-49E1D47765B5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3.9. Combining analyzed scores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6266FA-A4CD-400E-BA54-0ED9174E0A26}"/>
              </a:ext>
            </a:extLst>
          </p:cNvPr>
          <p:cNvGrpSpPr/>
          <p:nvPr/>
        </p:nvGrpSpPr>
        <p:grpSpPr>
          <a:xfrm>
            <a:off x="718253" y="822244"/>
            <a:ext cx="5377747" cy="1996372"/>
            <a:chOff x="1852612" y="1576387"/>
            <a:chExt cx="9342915" cy="37052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7B99DD0-D1C8-48B7-92DB-239BC64DA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612" y="1576387"/>
              <a:ext cx="8486775" cy="37052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642450-525E-44C5-AF70-1F86D9A1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6377" y="2016599"/>
              <a:ext cx="819150" cy="242887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BCCF91-D87B-4C5B-891A-73625C99A9C9}"/>
              </a:ext>
            </a:extLst>
          </p:cNvPr>
          <p:cNvSpPr txBox="1"/>
          <p:nvPr/>
        </p:nvSpPr>
        <p:spPr>
          <a:xfrm>
            <a:off x="6843860" y="718751"/>
            <a:ext cx="4629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[24], [21]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가져온 식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베타로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weight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F68A1-1879-4AB3-8FE2-3ECA00399A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87" b="42564"/>
          <a:stretch/>
        </p:blipFill>
        <p:spPr>
          <a:xfrm>
            <a:off x="799220" y="3950167"/>
            <a:ext cx="10587094" cy="234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C22EE-9280-4929-99DB-98BF9EA62C34}"/>
              </a:ext>
            </a:extLst>
          </p:cNvPr>
          <p:cNvSpPr txBox="1"/>
          <p:nvPr/>
        </p:nvSpPr>
        <p:spPr>
          <a:xfrm>
            <a:off x="718253" y="3214540"/>
            <a:ext cx="107554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모듈에서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 score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76F607-EA2A-4CDB-B629-6F9FAD7FAB56}"/>
              </a:ext>
            </a:extLst>
          </p:cNvPr>
          <p:cNvSpPr/>
          <p:nvPr/>
        </p:nvSpPr>
        <p:spPr>
          <a:xfrm>
            <a:off x="6278253" y="4157221"/>
            <a:ext cx="1312254" cy="393107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6E29F1-6535-404D-961E-874B4E02A394}"/>
              </a:ext>
            </a:extLst>
          </p:cNvPr>
          <p:cNvSpPr/>
          <p:nvPr/>
        </p:nvSpPr>
        <p:spPr>
          <a:xfrm>
            <a:off x="3949831" y="1482497"/>
            <a:ext cx="1674669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4E270-9672-48CC-B8C9-279AA2DF9CCB}"/>
              </a:ext>
            </a:extLst>
          </p:cNvPr>
          <p:cNvSpPr txBox="1"/>
          <p:nvPr/>
        </p:nvSpPr>
        <p:spPr>
          <a:xfrm>
            <a:off x="4034673" y="1528216"/>
            <a:ext cx="2243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</a:t>
            </a:r>
            <a:r>
              <a:rPr lang="en-US" altLang="ko-KR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리포트에 있는게 아님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716B1-A4F1-465D-B264-F4D5008123C1}"/>
              </a:ext>
            </a:extLst>
          </p:cNvPr>
          <p:cNvSpPr txBox="1"/>
          <p:nvPr/>
        </p:nvSpPr>
        <p:spPr>
          <a:xfrm>
            <a:off x="1634888" y="2522981"/>
            <a:ext cx="1796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버그 리포트 관련 없는 경우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DABB53-D27D-4D62-A89A-729CF78B489A}"/>
              </a:ext>
            </a:extLst>
          </p:cNvPr>
          <p:cNvSpPr/>
          <p:nvPr/>
        </p:nvSpPr>
        <p:spPr>
          <a:xfrm>
            <a:off x="3431358" y="4568211"/>
            <a:ext cx="5920032" cy="635385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4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609FB-D934-4FDE-8300-B6CA5588C73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45CF2-699D-4AFE-8DD3-4C98F21C3B21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3.10. Analyzing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7F73-8495-4667-A0E3-B403876B55E9}"/>
              </a:ext>
            </a:extLst>
          </p:cNvPr>
          <p:cNvSpPr txBox="1"/>
          <p:nvPr/>
        </p:nvSpPr>
        <p:spPr>
          <a:xfrm>
            <a:off x="414779" y="725864"/>
            <a:ext cx="1123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- 3.9.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Top10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파일만 본다고 가정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top10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안의 메소드에 대해서만 계산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쿼리로 취급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서치할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버그리포트를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 collection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본다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77839-5F73-4551-96F6-C9B97CC2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8" y="1589598"/>
            <a:ext cx="6546032" cy="1706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B7A67-3C32-40E5-B49D-D57302975E16}"/>
              </a:ext>
            </a:extLst>
          </p:cNvPr>
          <p:cNvSpPr txBox="1"/>
          <p:nvPr/>
        </p:nvSpPr>
        <p:spPr>
          <a:xfrm>
            <a:off x="7220932" y="2705493"/>
            <a:ext cx="4590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메소드간의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유사도 점수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2797F-E1A3-4699-8068-0BEA1C37135B}"/>
              </a:ext>
            </a:extLst>
          </p:cNvPr>
          <p:cNvSpPr txBox="1"/>
          <p:nvPr/>
        </p:nvSpPr>
        <p:spPr>
          <a:xfrm>
            <a:off x="0" y="3853950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3.11. Combining analyzed scores at the 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3D5A-A837-49C6-B851-9411EB83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23" y="4665238"/>
            <a:ext cx="5037793" cy="13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1404595" y="2090469"/>
            <a:ext cx="9851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4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7151D-3256-4FE5-B1A9-7E5B367E8985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C4EC7-2D44-4052-8A68-3505E7825A4A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Subject projects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2EA69-61AC-4A9A-922C-8C23A52F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64"/>
            <a:ext cx="12192000" cy="296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8E05C-1C58-491A-A4B3-54D53C018F7E}"/>
              </a:ext>
            </a:extLst>
          </p:cNvPr>
          <p:cNvSpPr txBox="1"/>
          <p:nvPr/>
        </p:nvSpPr>
        <p:spPr>
          <a:xfrm>
            <a:off x="169682" y="3537610"/>
            <a:ext cx="1174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실험에서 사용한 프로젝트들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사용한 데이터셋 적용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온라인에서 가져옴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en-US" altLang="ko-KR" sz="21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  <a:hlinkClick r:id="rId3"/>
              </a:rPr>
              <a:t>http://bug.inf.usi.ch/index.php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6D406-CDA8-4D8A-B624-909593294157}"/>
              </a:ext>
            </a:extLst>
          </p:cNvPr>
          <p:cNvSpPr txBox="1"/>
          <p:nvPr/>
        </p:nvSpPr>
        <p:spPr>
          <a:xfrm>
            <a:off x="245097" y="4374037"/>
            <a:ext cx="116703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상태와 수정 날짜 유효성 확인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Repository data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늘리기 위해 버그 리포트의 수정된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찾음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‘git diff’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커맨드 사용해서 추출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(3.4.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언급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세 개의 프로젝트에서 마지막으로 수정된 버그와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수정된 소스파일 다운로드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FE560-DD7D-4EFC-8D4E-E58C0F9475E3}"/>
              </a:ext>
            </a:extLst>
          </p:cNvPr>
          <p:cNvSpPr txBox="1"/>
          <p:nvPr/>
        </p:nvSpPr>
        <p:spPr>
          <a:xfrm>
            <a:off x="276520" y="6023728"/>
            <a:ext cx="11497558" cy="41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AspectJ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데이터셋 유효성 체크해서 두 개의 버그는 제외시킴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(section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에 상세 설명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7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76747-B683-42D5-8092-BD583AA37680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E71DC-0C30-43F9-A176-0B3F42A20F81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Evaluation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732E4-600B-4FAC-95FE-B2EDCC2125C9}"/>
              </a:ext>
            </a:extLst>
          </p:cNvPr>
          <p:cNvSpPr txBox="1"/>
          <p:nvPr/>
        </p:nvSpPr>
        <p:spPr>
          <a:xfrm>
            <a:off x="254524" y="457623"/>
            <a:ext cx="116892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 ; IR-based bug localization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많이 평가됨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average precision (MAP); popular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테크닉 평가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</a:t>
            </a:r>
          </a:p>
          <a:p>
            <a:pPr marL="457200" indent="-457200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reciprocal rank (MRR); popular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테크닉 평가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9E19F-E49A-4C39-90EE-8A5A2C35A442}"/>
              </a:ext>
            </a:extLst>
          </p:cNvPr>
          <p:cNvSpPr txBox="1"/>
          <p:nvPr/>
        </p:nvSpPr>
        <p:spPr>
          <a:xfrm>
            <a:off x="254524" y="1519452"/>
            <a:ext cx="115289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적어도 하나의 버그가 있는 소스 파일이나 메소드가 발견되어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검색 결과에서 순위가 ​​매겨진 버그 리포트 수를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예를 들어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결과 중에서 적어도 하나의 파일이나 메소드가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수정된게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있으면 성공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초기 정확성을 강조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</a:t>
            </a:r>
            <a:r>
              <a:rPr lang="ko-KR" altLang="en-US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Average Precision(MAP):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파일이나 메소드를 고려한다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쿼리에 대한 평균 정확도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4B22AA-962A-4EC4-A47F-051D6BA3CDC3}"/>
              </a:ext>
            </a:extLst>
          </p:cNvPr>
          <p:cNvGrpSpPr/>
          <p:nvPr/>
        </p:nvGrpSpPr>
        <p:grpSpPr>
          <a:xfrm>
            <a:off x="641023" y="2751244"/>
            <a:ext cx="4960463" cy="1291676"/>
            <a:chOff x="554217" y="2724143"/>
            <a:chExt cx="5935990" cy="15525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048B40-CF32-4E21-8B06-DEA362478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217" y="2724143"/>
              <a:ext cx="5257800" cy="1552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61D7BD-B536-4D2B-B734-D374E871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9182" y="2871780"/>
              <a:ext cx="581025" cy="12573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8526F2-0C25-446B-BF04-F3CE0835A523}"/>
              </a:ext>
            </a:extLst>
          </p:cNvPr>
          <p:cNvSpPr txBox="1"/>
          <p:nvPr/>
        </p:nvSpPr>
        <p:spPr>
          <a:xfrm>
            <a:off x="5918353" y="2733763"/>
            <a:ext cx="5910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쿼리에 대한 평균 정확도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D3834-0E4F-40B2-80DF-765C22E9FA0F}"/>
              </a:ext>
            </a:extLst>
          </p:cNvPr>
          <p:cNvSpPr txBox="1"/>
          <p:nvPr/>
        </p:nvSpPr>
        <p:spPr>
          <a:xfrm>
            <a:off x="5918353" y="3290783"/>
            <a:ext cx="220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 :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object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랭크</a:t>
            </a:r>
            <a:endParaRPr lang="en-US" altLang="ko-KR" sz="15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M: </a:t>
            </a:r>
            <a:r>
              <a:rPr lang="ko-KR" altLang="en-US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</a:t>
            </a:r>
            <a:endParaRPr lang="ko-KR" altLang="en-US" sz="15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3B99B-60BD-43AF-96B3-F6E372337931}"/>
              </a:ext>
            </a:extLst>
          </p:cNvPr>
          <p:cNvSpPr txBox="1"/>
          <p:nvPr/>
        </p:nvSpPr>
        <p:spPr>
          <a:xfrm>
            <a:off x="8513866" y="2751244"/>
            <a:ext cx="3037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P(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: top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rank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buggy 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파일이나 메소드의 정확도</a:t>
            </a:r>
            <a:endParaRPr lang="en-US" altLang="ko-KR" sz="16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pos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번째 </a:t>
            </a:r>
            <a:r>
              <a:rPr lang="ko-KR" altLang="en-US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obect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버그인지 아닌지 알려주는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진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indicator</a:t>
            </a:r>
            <a:endParaRPr lang="ko-KR" altLang="en-US" sz="16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BA2C2-6DB5-4426-A317-2D328A602177}"/>
              </a:ext>
            </a:extLst>
          </p:cNvPr>
          <p:cNvSpPr txBox="1"/>
          <p:nvPr/>
        </p:nvSpPr>
        <p:spPr>
          <a:xfrm>
            <a:off x="254524" y="3920092"/>
            <a:ext cx="11199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Reciprocal Rank (MRR)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첫번째 버그 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메소드가 있는 것의 랭크의 역수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C003B4-370C-4006-8971-3EE38126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72" y="3920092"/>
            <a:ext cx="2702653" cy="761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83747-02DF-4829-9224-8F86AF83EC8E}"/>
              </a:ext>
            </a:extLst>
          </p:cNvPr>
          <p:cNvSpPr txBox="1"/>
          <p:nvPr/>
        </p:nvSpPr>
        <p:spPr>
          <a:xfrm>
            <a:off x="358219" y="4600280"/>
            <a:ext cx="11192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THE삐끗삐끗" panose="02020503020101020101" pitchFamily="18" charset="-127"/>
              <a:buChar char="★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전반적인 퀄리티를 고려하지 않지만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전반적인 랭크 퀄리티를 본다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결과값이 클수록 정확하다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 typeface="THE삐끗삐끗" panose="02020503020101020101" pitchFamily="18" charset="-127"/>
              <a:buChar char="★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추가적으로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improvemen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통계적으로 의미가 있는 정도인지 확인하기 위해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statistical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 진행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7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2EC23-B5E4-4B5B-B56D-0BD441E6BE58}"/>
              </a:ext>
            </a:extLst>
          </p:cNvPr>
          <p:cNvSpPr txBox="1"/>
          <p:nvPr/>
        </p:nvSpPr>
        <p:spPr>
          <a:xfrm>
            <a:off x="820132" y="1003289"/>
            <a:ext cx="1090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텍스트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stack trace, comments, structured info,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코드 변화 히스토리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5FE26-1C4F-4B40-8263-84F63CC7E7FD}"/>
              </a:ext>
            </a:extLst>
          </p:cNvPr>
          <p:cNvSpPr txBox="1"/>
          <p:nvPr/>
        </p:nvSpPr>
        <p:spPr>
          <a:xfrm>
            <a:off x="405352" y="1743959"/>
            <a:ext cx="1076541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IR(</a:t>
            </a:r>
            <a:r>
              <a:rPr lang="en-US" altLang="ko-KR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[19])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버그리포트와 소스파일의 텍스트 유사성 비교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통합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([20]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효율성 입증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앞서 고쳐진 버그리포트들의 유사성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리포트가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포함하면 의심 가는 파일 골라 내기 위해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소스코드파일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히스토리 분석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파일과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위의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 통합해서 버그리포트마다 의심 가는 파일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localize. File level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output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파일에서 파일과 버그리포트의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유사성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랭크됨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Method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output</a:t>
            </a:r>
          </a:p>
          <a:p>
            <a:pPr algn="l"/>
            <a:endParaRPr lang="ko-KR" altLang="en-US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D65A5-A2BF-4B21-9723-6F77583CBE5C}"/>
              </a:ext>
            </a:extLst>
          </p:cNvPr>
          <p:cNvSpPr txBox="1"/>
          <p:nvPr/>
        </p:nvSpPr>
        <p:spPr>
          <a:xfrm>
            <a:off x="546755" y="424206"/>
            <a:ext cx="48076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연구에서 제안</a:t>
            </a:r>
          </a:p>
        </p:txBody>
      </p:sp>
    </p:spTree>
    <p:extLst>
      <p:ext uri="{BB962C8B-B14F-4D97-AF65-F5344CB8AC3E}">
        <p14:creationId xmlns:p14="http://schemas.microsoft.com/office/powerpoint/2010/main" val="1073904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D23F4-DC88-49C7-A807-FDCF49DE1CBD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02C46-53E7-4188-A3B0-09FC637DA65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Evaluation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48146-B40C-4483-A4C1-42763717ABC3}"/>
              </a:ext>
            </a:extLst>
          </p:cNvPr>
          <p:cNvSpPr txBox="1"/>
          <p:nvPr/>
        </p:nvSpPr>
        <p:spPr>
          <a:xfrm>
            <a:off x="411637" y="1661369"/>
            <a:ext cx="11368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또는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큰 차이가 있는지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One-tailed test: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두 변인 중 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변인의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가능성이 크다고 여김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Bonferroni correction: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접근법을 비교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가정에 대해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가지 비교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(BLIA v1.5 vs.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AmaL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gam, and BLIA v1.0)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Boferroni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correction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각 가설을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 / 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유의 수준에서 테스트하여 많은 수의 비교를 보완한다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여기서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원하는 전반적인 알파 수준이고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테스트 또는 비교의 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이고 원하는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 = 0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 경우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Boferroni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correction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테스트는 각 비교를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α=0.05/5,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즉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α=0.01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두고 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Cliff’s delta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평균값의 차이의 크기를 비교했다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Cliff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delta 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또는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사용했으며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ordinal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비모수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효과 크기 측정입니다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효과 크기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| d | &lt;0.33: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작다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| d | &lt;0.474: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중간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값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크다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Cliff’s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delta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효과 크기로 선택한 이유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변수에 적합하고 다른 레벨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작은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중간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대한 정의가 있기 때문에 해석하기가 쉽다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02627-2C38-4887-AE09-F6E6DAADC0F9}"/>
              </a:ext>
            </a:extLst>
          </p:cNvPr>
          <p:cNvSpPr txBox="1"/>
          <p:nvPr/>
        </p:nvSpPr>
        <p:spPr>
          <a:xfrm>
            <a:off x="527900" y="680384"/>
            <a:ext cx="3242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Wilcoxon Rank-Sum  test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다음 가설에 대해 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D6186-624C-4E60-B91D-34D52BADA3A5}"/>
              </a:ext>
            </a:extLst>
          </p:cNvPr>
          <p:cNvSpPr txBox="1"/>
          <p:nvPr/>
        </p:nvSpPr>
        <p:spPr>
          <a:xfrm>
            <a:off x="4031529" y="690164"/>
            <a:ext cx="8568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결과에 큰 차이가 없다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큰 차이가 없다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994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5BAAD-A48F-4AB0-BA7A-755DB4E0E9CC}"/>
              </a:ext>
            </a:extLst>
          </p:cNvPr>
          <p:cNvSpPr txBox="1"/>
          <p:nvPr/>
        </p:nvSpPr>
        <p:spPr>
          <a:xfrm>
            <a:off x="2774623" y="3996221"/>
            <a:ext cx="9417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RQ1 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다른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tool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보다 성능이 더 좋은가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RQ2: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각 점수에 대해 가장 좋은 변수 값은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RQ3: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어떤 점수가 가장 영향이 큰가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RQ4: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메소드 레벨에서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다른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localization tool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보다 성능이 좋은가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08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5.1. Bug localization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7DAD7-BAB8-4C9F-B0A6-7F8DC392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9" y="605392"/>
            <a:ext cx="6887533" cy="2425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9BC68-6E0D-4A85-849F-E5020BD4985B}"/>
              </a:ext>
            </a:extLst>
          </p:cNvPr>
          <p:cNvSpPr txBox="1"/>
          <p:nvPr/>
        </p:nvSpPr>
        <p:spPr>
          <a:xfrm>
            <a:off x="7663992" y="928887"/>
            <a:ext cx="37421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 포함 여부를 비교 하면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코멘트를 포함 한 게 더 높은 점수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다른 실험에서도 코멘트 추가함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5B3941-7368-4DAD-ABBF-48BB1305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9" y="3179134"/>
            <a:ext cx="5816092" cy="373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8F719-DCAF-4BF9-B1B0-9DAFF3DEAA20}"/>
              </a:ext>
            </a:extLst>
          </p:cNvPr>
          <p:cNvSpPr txBox="1"/>
          <p:nvPr/>
        </p:nvSpPr>
        <p:spPr>
          <a:xfrm>
            <a:off x="6523349" y="3328459"/>
            <a:ext cx="182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AmaLgam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[21]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1B6B7-04B7-4F8B-B45E-92A866BA93D8}"/>
              </a:ext>
            </a:extLst>
          </p:cNvPr>
          <p:cNvSpPr txBox="1"/>
          <p:nvPr/>
        </p:nvSpPr>
        <p:spPr>
          <a:xfrm>
            <a:off x="8641167" y="3280536"/>
            <a:ext cx="2978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케이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최적값은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나와있음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38F36-3ECB-4A3A-892C-C83988A0B756}"/>
              </a:ext>
            </a:extLst>
          </p:cNvPr>
          <p:cNvSpPr txBox="1"/>
          <p:nvPr/>
        </p:nvSpPr>
        <p:spPr>
          <a:xfrm>
            <a:off x="8641166" y="4019200"/>
            <a:ext cx="29785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CommScore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베타와 케이는 </a:t>
            </a:r>
            <a:r>
              <a:rPr lang="ko-KR" altLang="en-US" sz="17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description quality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release cycle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의해 결정된다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17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C9963-07AD-47FA-A29E-90A59BC5E46A}"/>
              </a:ext>
            </a:extLst>
          </p:cNvPr>
          <p:cNvSpPr txBox="1"/>
          <p:nvPr/>
        </p:nvSpPr>
        <p:spPr>
          <a:xfrm>
            <a:off x="6438507" y="5033913"/>
            <a:ext cx="55806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 Bug locater’s accuracy: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코멘트의 퀄리티에 의해 결정됨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13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9D35E-C278-4CDC-8C5A-CA247496740C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2B611-D1EB-4C2A-89CC-7B70556BC690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5.1. Bug localization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B9BDB-10B8-4513-8012-C1F96BC2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0" y="566097"/>
            <a:ext cx="6051370" cy="2862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FB93E7-83D2-4E87-A225-D2C80EF0B74D}"/>
                  </a:ext>
                </a:extLst>
              </p:cNvPr>
              <p:cNvSpPr txBox="1"/>
              <p:nvPr/>
            </p:nvSpPr>
            <p:spPr>
              <a:xfrm>
                <a:off x="6617616" y="719233"/>
                <a:ext cx="540155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Bonferroni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correction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후에 </a:t>
                </a:r>
                <a14:m>
                  <m:oMath xmlns:m="http://schemas.openxmlformats.org/officeDocument/2006/math">
                    <m:r>
                      <a:rPr lang="ko-KR" altLang="en-US" sz="21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=0.01</a:t>
                </a:r>
              </a:p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p-value: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null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hypothesis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거절할 수 없다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d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값은 </a:t>
                </a:r>
                <a:r>
                  <a:rPr lang="en-US" altLang="ko-KR" sz="2100" dirty="0" err="1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BRTracer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를 제외하고는 중간이거나 큰 사이즈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FB93E7-83D2-4E87-A225-D2C80EF0B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16" y="719233"/>
                <a:ext cx="5401559" cy="1061829"/>
              </a:xfrm>
              <a:prstGeom prst="rect">
                <a:avLst/>
              </a:prstGeom>
              <a:blipFill>
                <a:blip r:embed="rId3"/>
                <a:stretch>
                  <a:fillRect l="-1354" t="-3448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26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5.2. Optimized combination of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CF32C-DDE8-47DE-BCF3-9A4530D1AEF0}"/>
                  </a:ext>
                </a:extLst>
              </p:cNvPr>
              <p:cNvSpPr txBox="1"/>
              <p:nvPr/>
            </p:nvSpPr>
            <p:spPr>
              <a:xfrm>
                <a:off x="320511" y="457623"/>
                <a:ext cx="9049732" cy="421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1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21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10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sz="21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1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2100" b="0" i="1" dirty="0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ko-KR" altLang="en-US" sz="21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100" b="0" i="0" dirty="0" smtClean="0">
                            <a:latin typeface="Cambria Math" panose="02040503050406030204" pitchFamily="18" charset="0"/>
                          </a:rPr>
                          <m:t>=120</m:t>
                        </m:r>
                      </m:e>
                    </m:d>
                    <m:r>
                      <a:rPr lang="en-US" altLang="ko-KR" sz="2100" b="0" i="0" dirty="0" smtClean="0">
                        <a:latin typeface="Cambria Math" panose="02040503050406030204" pitchFamily="18" charset="0"/>
                      </a:rPr>
                      <m:t>0.0~0.4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때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stable</a:t>
                </a:r>
                <a:endParaRPr lang="ko-KR" altLang="en-US" sz="2100" dirty="0" err="1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CF32C-DDE8-47DE-BCF3-9A4530D1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1" y="457623"/>
                <a:ext cx="9049732" cy="421590"/>
              </a:xfrm>
              <a:prstGeom prst="rect">
                <a:avLst/>
              </a:prstGeom>
              <a:blipFill>
                <a:blip r:embed="rId2"/>
                <a:stretch>
                  <a:fillRect t="-7246" b="-28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7843225-834B-4180-A422-569E2673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879213"/>
            <a:ext cx="9049732" cy="2795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C7401-57A9-46FB-B245-7669397A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9" y="3674497"/>
            <a:ext cx="7917016" cy="2733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847EF-FF5D-41BE-B2AC-704C1603A0D6}"/>
                  </a:ext>
                </a:extLst>
              </p:cNvPr>
              <p:cNvSpPr txBox="1"/>
              <p:nvPr/>
            </p:nvSpPr>
            <p:spPr>
              <a:xfrm>
                <a:off x="9266548" y="3766830"/>
                <a:ext cx="1344920" cy="329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1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0.0~0.2</a:t>
                </a:r>
                <a:endParaRPr lang="ko-KR" altLang="en-US" sz="2100" dirty="0" err="1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847EF-FF5D-41BE-B2AC-704C1603A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48" y="3766830"/>
                <a:ext cx="1344920" cy="329257"/>
              </a:xfrm>
              <a:prstGeom prst="rect">
                <a:avLst/>
              </a:prstGeom>
              <a:blipFill>
                <a:blip r:embed="rId5"/>
                <a:stretch>
                  <a:fillRect l="-9050" t="-24074" r="-11312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2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BABBA-2F33-4482-BE0C-2747F38950F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3F040-C471-40F4-90F5-F6393A263860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5.2. Optimized combination of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3B08DD-A465-4A3E-98B3-96D769D93BC9}"/>
                  </a:ext>
                </a:extLst>
              </p:cNvPr>
              <p:cNvSpPr txBox="1"/>
              <p:nvPr/>
            </p:nvSpPr>
            <p:spPr>
              <a:xfrm>
                <a:off x="461913" y="838986"/>
                <a:ext cx="1072770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1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(0.1~0.5)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100" b="0" i="0" dirty="0" smtClean="0">
                        <a:latin typeface="Cambria Math" panose="02040503050406030204" pitchFamily="18" charset="0"/>
                      </a:rPr>
                      <m:t>(0.1~0.3)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의 관계</a:t>
                </a:r>
                <a:endParaRPr lang="en-US" altLang="ko-KR" sz="2100" dirty="0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값을 변화시키는게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MAP, MRR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점수에 영향이 더 크다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버그 리포트 수가 많을수록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,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프로젝트 사이즈가 클수록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highest score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지역이 좁아진다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k=120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일 때 점수가 높다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 </a:t>
                </a:r>
                <a:endParaRPr lang="ko-KR" altLang="en-US" sz="2100" dirty="0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3B08DD-A465-4A3E-98B3-96D769D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3" y="838986"/>
                <a:ext cx="10727703" cy="1384995"/>
              </a:xfrm>
              <a:prstGeom prst="rect">
                <a:avLst/>
              </a:prstGeom>
              <a:blipFill>
                <a:blip r:embed="rId2"/>
                <a:stretch>
                  <a:fillRect l="-682" t="-3084" b="-7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4258888-EDF8-472F-AD77-E8E0A012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1" y="2148567"/>
            <a:ext cx="6772279" cy="4534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F6173F-BBB8-4BAE-9572-09F909EA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92" y="3173370"/>
            <a:ext cx="6922417" cy="23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83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5.3. Influence rate of each  type of analyzed data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FD793-F565-4462-804E-485D0FCCA306}"/>
              </a:ext>
            </a:extLst>
          </p:cNvPr>
          <p:cNvSpPr txBox="1"/>
          <p:nvPr/>
        </p:nvSpPr>
        <p:spPr>
          <a:xfrm>
            <a:off x="358219" y="719233"/>
            <a:ext cx="8908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어떤 변수 값이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좋은지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알기 위해서 최적화된 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베타값에서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DEC767-BD08-4213-903A-DE833F1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1315171"/>
            <a:ext cx="6849556" cy="2830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7D9A5-3A73-439B-97B8-53E8E92C0694}"/>
              </a:ext>
            </a:extLst>
          </p:cNvPr>
          <p:cNvSpPr txBox="1"/>
          <p:nvPr/>
        </p:nvSpPr>
        <p:spPr>
          <a:xfrm>
            <a:off x="358219" y="4490674"/>
            <a:ext cx="11475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StructVsmScore+SimiBugScore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 is boosted only when a bug report contains stack traces [23]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 여부에 따라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포함되었을 때 큰 부분을 차지하기 때문에 정확성 높이기에 필요한 정보이다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descriptio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모듈 이름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(class, method, variable)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자세히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적어야함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소스파일간의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유사도 계산 위해 모듈 이름은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human-readable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단어여야 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48E55-7B4C-4914-88CE-1A71040AB776}"/>
              </a:ext>
            </a:extLst>
          </p:cNvPr>
          <p:cNvSpPr txBox="1"/>
          <p:nvPr/>
        </p:nvSpPr>
        <p:spPr>
          <a:xfrm>
            <a:off x="7437748" y="1134731"/>
            <a:ext cx="423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통합 점수인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BliaFileScore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influenced rate.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평균적인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</a:t>
            </a:r>
          </a:p>
          <a:p>
            <a:pPr marL="342900" indent="-342900" algn="l">
              <a:buFontTx/>
              <a:buChar char="-"/>
            </a:pP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64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5.4. Bug localization at the 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1998B-E3C1-4020-8A57-A6CED4F4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471364"/>
            <a:ext cx="641985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0F622-C061-482F-A50A-A6C6504E8AAE}"/>
              </a:ext>
            </a:extLst>
          </p:cNvPr>
          <p:cNvSpPr txBox="1"/>
          <p:nvPr/>
        </p:nvSpPr>
        <p:spPr>
          <a:xfrm>
            <a:off x="567081" y="1913855"/>
            <a:ext cx="1139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[38]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비교하려 했으나 공개적인 데이터셋 없어서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spectrum-based bug 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프로그램 실행이 필요해서 정확한 비교가 어렵다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통계적으로 분석하기 때문에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computation cost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줄여준다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0D024-D158-4DE0-B0C1-08B1C2677DDA}"/>
              </a:ext>
            </a:extLst>
          </p:cNvPr>
          <p:cNvSpPr txBox="1"/>
          <p:nvPr/>
        </p:nvSpPr>
        <p:spPr>
          <a:xfrm>
            <a:off x="567081" y="2725404"/>
            <a:ext cx="1139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버그 리포트가 코드 라인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고치는거로만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수정되지는 않음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ex)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javadoc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문서가 수정되었고 관련된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member variable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들이 수정된다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1640-9208-4ABB-B8A8-516D217F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" y="3621939"/>
            <a:ext cx="8932290" cy="308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479A5-98F6-4F4F-8991-0019FD7C48C3}"/>
              </a:ext>
            </a:extLst>
          </p:cNvPr>
          <p:cNvSpPr txBox="1"/>
          <p:nvPr/>
        </p:nvSpPr>
        <p:spPr>
          <a:xfrm>
            <a:off x="8568965" y="2725404"/>
            <a:ext cx="32239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감마 값을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0~0.9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바꿔봄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highest value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평가하기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힘듬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하지만 메소드 레벨의 접근 가능성 발견 → 향상 위해 연구 필요</a:t>
            </a:r>
          </a:p>
        </p:txBody>
      </p:sp>
    </p:spTree>
    <p:extLst>
      <p:ext uri="{BB962C8B-B14F-4D97-AF65-F5344CB8AC3E}">
        <p14:creationId xmlns:p14="http://schemas.microsoft.com/office/powerpoint/2010/main" val="1355234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6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A49F1-4B9B-44D0-8A69-F855B13FCA55}"/>
              </a:ext>
            </a:extLst>
          </p:cNvPr>
          <p:cNvSpPr txBox="1"/>
          <p:nvPr/>
        </p:nvSpPr>
        <p:spPr>
          <a:xfrm>
            <a:off x="2630078" y="3346515"/>
            <a:ext cx="7070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generalizability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유효성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internal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external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reliability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5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8795209" y="11347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6.1. Internal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1283-FE79-4A29-BAFF-455DD19B5555}"/>
              </a:ext>
            </a:extLst>
          </p:cNvPr>
          <p:cNvSpPr txBox="1"/>
          <p:nvPr/>
        </p:nvSpPr>
        <p:spPr>
          <a:xfrm>
            <a:off x="282804" y="593889"/>
            <a:ext cx="11321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[19][23]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동일한 데이터셋 사용함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(3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프로젝트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).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데이터에 오류가 있을 수도 있기 때문에 버그 리포트를 검토함 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status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“REOPENED”, “NEW”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 거 두개 발견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date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매치되지 않는 버그들이 많아서 수정함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7E3DA-4FB1-40CD-BACE-5710C4748672}"/>
              </a:ext>
            </a:extLst>
          </p:cNvPr>
          <p:cNvSpPr txBox="1"/>
          <p:nvPr/>
        </p:nvSpPr>
        <p:spPr>
          <a:xfrm>
            <a:off x="0" y="2049108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6.2. External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FC8FD-2AF7-438A-9B5D-8EBD8522AD41}"/>
              </a:ext>
            </a:extLst>
          </p:cNvPr>
          <p:cNvSpPr txBox="1"/>
          <p:nvPr/>
        </p:nvSpPr>
        <p:spPr>
          <a:xfrm>
            <a:off x="518474" y="2495384"/>
            <a:ext cx="11321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선택한 프로젝트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앞선 연구에서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사용된것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유명하지만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generalizable?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improvement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평가를 위해 통계적 테스트를 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(Wilcoxon Rank-Sum test)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의미가 있는 정도의 향상인가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미래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종류의 프로젝트로 확장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improvement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significant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statistical test.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94BE-6FCD-4A0B-BD5F-3430FBB793C8}"/>
              </a:ext>
            </a:extLst>
          </p:cNvPr>
          <p:cNvSpPr txBox="1"/>
          <p:nvPr/>
        </p:nvSpPr>
        <p:spPr>
          <a:xfrm>
            <a:off x="0" y="3916341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6.3. Construct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C8FD2-BE33-43C7-A569-F46B2CE87008}"/>
              </a:ext>
            </a:extLst>
          </p:cNvPr>
          <p:cNvSpPr txBox="1"/>
          <p:nvPr/>
        </p:nvSpPr>
        <p:spPr>
          <a:xfrm>
            <a:off x="518474" y="4362617"/>
            <a:ext cx="1091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metric: Top N rank, MAP, MRR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[19-21,23]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사용된 방법이고 잘 알려진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 metric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 validity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강하다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66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75022-1359-4589-B245-9711A233C4EB}"/>
              </a:ext>
            </a:extLst>
          </p:cNvPr>
          <p:cNvSpPr txBox="1"/>
          <p:nvPr/>
        </p:nvSpPr>
        <p:spPr>
          <a:xfrm>
            <a:off x="245097" y="377072"/>
            <a:ext cx="50810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Contribution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86F6F-E5EB-4B2E-84AB-071331CD8C99}"/>
              </a:ext>
            </a:extLst>
          </p:cNvPr>
          <p:cNvSpPr txBox="1"/>
          <p:nvPr/>
        </p:nvSpPr>
        <p:spPr>
          <a:xfrm>
            <a:off x="490194" y="970961"/>
            <a:ext cx="106428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content, stack traces,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히스토리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File level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뿐만 아니라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Level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분석한 정보들의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변수의 최적화 범위 찾음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 높이기 위해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comments, fixed method,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 버그 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fixed commits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추가함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C6D3-EBCD-402D-855C-AC7334FEDBD3}"/>
              </a:ext>
            </a:extLst>
          </p:cNvPr>
          <p:cNvSpPr txBox="1"/>
          <p:nvPr/>
        </p:nvSpPr>
        <p:spPr>
          <a:xfrm>
            <a:off x="245097" y="2888289"/>
            <a:ext cx="50810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3A0CC-42D7-4A52-B6F4-03697E2ACD7F}"/>
              </a:ext>
            </a:extLst>
          </p:cNvPr>
          <p:cNvSpPr txBox="1"/>
          <p:nvPr/>
        </p:nvSpPr>
        <p:spPr>
          <a:xfrm>
            <a:off x="490194" y="3808429"/>
            <a:ext cx="110199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Section2) background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Section3) BLIA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Section4)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 디자인과 평가 방법 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Section5 &amp; 6)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실험결과와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threats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Section7)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 조사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Section8)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결론과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 방향 제시 </a:t>
            </a:r>
          </a:p>
        </p:txBody>
      </p:sp>
    </p:spTree>
    <p:extLst>
      <p:ext uri="{BB962C8B-B14F-4D97-AF65-F5344CB8AC3E}">
        <p14:creationId xmlns:p14="http://schemas.microsoft.com/office/powerpoint/2010/main" val="42069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8795209" y="11347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6.4. Reliability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2C48-0364-43ED-B210-49F47650AE20}"/>
              </a:ext>
            </a:extLst>
          </p:cNvPr>
          <p:cNvSpPr txBox="1"/>
          <p:nvPr/>
        </p:nvSpPr>
        <p:spPr>
          <a:xfrm>
            <a:off x="725863" y="2083324"/>
            <a:ext cx="1100108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감마의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최적값을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찾았다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parameter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종류에 따라 다른 결과를 얻는다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뿐만 아니라 다른 툴들도 그렇다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best accuracy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방법으로 찾지만 각 변수 사용법 다름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알파로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rVSMScor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묶는다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(BLIA: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StructVsmScored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SimiBugScore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 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두 변수를 쓰지만 묶을 때 쓰는게 아니다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 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알파를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rVSMseg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묶는다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(BLIA: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SimiScore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D7D27-24AD-4B21-942E-98DEF80AB6B4}"/>
              </a:ext>
            </a:extLst>
          </p:cNvPr>
          <p:cNvSpPr txBox="1"/>
          <p:nvPr/>
        </p:nvSpPr>
        <p:spPr>
          <a:xfrm>
            <a:off x="652022" y="4873657"/>
            <a:ext cx="98415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미래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parameter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generalize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하기 위해서 머신 러닝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 generic algorithm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 </a:t>
            </a:r>
          </a:p>
        </p:txBody>
      </p:sp>
    </p:spTree>
    <p:extLst>
      <p:ext uri="{BB962C8B-B14F-4D97-AF65-F5344CB8AC3E}">
        <p14:creationId xmlns:p14="http://schemas.microsoft.com/office/powerpoint/2010/main" val="4040524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7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223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7.1. Change impact analysis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80C4A-03E8-4C48-97B3-96B54F390E41}"/>
              </a:ext>
            </a:extLst>
          </p:cNvPr>
          <p:cNvSpPr txBox="1"/>
          <p:nvPr/>
        </p:nvSpPr>
        <p:spPr>
          <a:xfrm>
            <a:off x="612742" y="697584"/>
            <a:ext cx="4826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CIA (software change impact analysis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B29F4-2C98-4C58-8BDA-2F12427A2062}"/>
              </a:ext>
            </a:extLst>
          </p:cNvPr>
          <p:cNvSpPr txBox="1"/>
          <p:nvPr/>
        </p:nvSpPr>
        <p:spPr>
          <a:xfrm>
            <a:off x="669303" y="1143860"/>
            <a:ext cx="10755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변경된 사항의 효과나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수정되야하는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필요성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.[5]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종류가 있는데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static analysis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dynamic analysis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크게 분류될 수 있다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[7-11]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대표적인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[6]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Java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위한 두 버전의 어플리케이션을 분석해서 차이점을 알아낸다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4BFC5-D69E-4F4D-8BE7-B0A8DF6FC96F}"/>
              </a:ext>
            </a:extLst>
          </p:cNvPr>
          <p:cNvSpPr txBox="1"/>
          <p:nvPr/>
        </p:nvSpPr>
        <p:spPr>
          <a:xfrm>
            <a:off x="766713" y="3272605"/>
            <a:ext cx="3258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FaultTracer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[12]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293BC-96D0-4278-9A1F-23F4F4702545}"/>
              </a:ext>
            </a:extLst>
          </p:cNvPr>
          <p:cNvSpPr txBox="1"/>
          <p:nvPr/>
        </p:nvSpPr>
        <p:spPr>
          <a:xfrm>
            <a:off x="867266" y="3799002"/>
            <a:ext cx="10426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impact &amp; regression fault analysis tool for evolving programs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spectrum-based ranking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테크닉을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73856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7.2. Spectrum-based bug 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42E1-9725-4743-ACE8-8D82A8DBC08E}"/>
              </a:ext>
            </a:extLst>
          </p:cNvPr>
          <p:cNvSpPr txBox="1"/>
          <p:nvPr/>
        </p:nvSpPr>
        <p:spPr>
          <a:xfrm>
            <a:off x="443060" y="688157"/>
            <a:ext cx="1104821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spectrum-based fault localization.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Runtime execution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필요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프로그램의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spectra information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분석한다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[39] spectrum-based fault localization + specification based analysis combine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하는 것 제안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granularity(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세부 단위 퀄리티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[40]  frequent item set mining, method call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패턴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variant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제안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[41] learning-to-rank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머신 러닝 접근법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있는 메소드의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failure,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[42] algebraically, probabilistically analyze metric of spectrum-based fault localization,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가장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effectiv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 방법 추천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40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7.3. IR-based bug 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22EF2-0756-4077-8C3E-6D34D2EDF5C5}"/>
              </a:ext>
            </a:extLst>
          </p:cNvPr>
          <p:cNvSpPr txBox="1"/>
          <p:nvPr/>
        </p:nvSpPr>
        <p:spPr>
          <a:xfrm>
            <a:off x="683443" y="575102"/>
            <a:ext cx="1041661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localization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시작점이자 핵심 키다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많은 연구들이 있었다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[19-24, 26, 38, 43-45]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정보들을 결합해서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ranking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정확도 향상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file,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소스파일을 나누는 것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program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dependency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graph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[21,31,32,46-48]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이슈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management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syste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데이터 마이닝과 소스코드 히스토리의 분석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[49]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사용되고 있는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bug localization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localizer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성능 비교를 위한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 platform: BOAT [50]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오픈소스 프로젝트의 온라인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dataset [51,52]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BB688-D61E-4F89-9B8F-1BA349EE3406}"/>
              </a:ext>
            </a:extLst>
          </p:cNvPr>
          <p:cNvSpPr txBox="1"/>
          <p:nvPr/>
        </p:nvSpPr>
        <p:spPr>
          <a:xfrm>
            <a:off x="683443" y="3623143"/>
            <a:ext cx="10416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spectrum-based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접근과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접근을 결합하는 방법 제안됨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[38]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granularity 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향상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[53]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딥러닝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중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DNN(deep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neural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network)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테크닉인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결합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버그리포트와 소스코드의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textual similarity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DNN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버그리포트의 용어들을 학습한 다음에 소스코드 파일에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연관짓는다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[54] lexical gap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잇는 방법 제안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natrul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language statemen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code snippet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project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 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성능 향상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Word embedded technique: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sw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다큐먼트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(API doc, tutorial, reference document)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학습해서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문서들간의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semantic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유사도 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[55] IR framework – special code proximity &amp; term ordering relationship (accuracy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향상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19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Conclusion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8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7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827DB7-38E0-4B89-9343-07F3AD37F6F0}"/>
              </a:ext>
            </a:extLst>
          </p:cNvPr>
          <p:cNvSpPr txBox="1"/>
          <p:nvPr/>
        </p:nvSpPr>
        <p:spPr>
          <a:xfrm>
            <a:off x="377072" y="339365"/>
            <a:ext cx="113027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[56-58]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좀 더 나은 버그 리포트 작성법 제안했지만 자연어로 적기 때문에 표준화하기 힘들다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최근 나온 방법이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데이터 마이닝을 사용하는 것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통계적으로 통합된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bug 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text, stack trace, comments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코일 변화 히스토리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분석된 스코어를 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파일의 랭킹을 보여준다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 중에서 메소드와 버그리포트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SCM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의 유사도 계산해서 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랭킹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 레벨에서 정확성을 높이는데 의의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인포메이션 조합하면서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조사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fixed method, fixed commit)</a:t>
            </a: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미래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1. [59]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리뷰어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추천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[60]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추천연구는 버그 리포트를 해결한다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확장하고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generalize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Buglocalizer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[49]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버그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이슈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매니지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시스템이 추가되었다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Buzilla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랭킹 파일 제공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bug/issue management system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추가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516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46D51-3C8D-40C9-9016-EFC1E2DF13E6}"/>
              </a:ext>
            </a:extLst>
          </p:cNvPr>
          <p:cNvSpPr/>
          <p:nvPr/>
        </p:nvSpPr>
        <p:spPr>
          <a:xfrm>
            <a:off x="333080" y="0"/>
            <a:ext cx="1152583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OMELA G+ Gulliver"/>
              </a:rPr>
              <a:t>References </a:t>
            </a:r>
            <a:endParaRPr lang="en-US" altLang="ko-KR" dirty="0">
              <a:solidFill>
                <a:srgbClr val="000000"/>
              </a:solidFill>
              <a:latin typeface="OMELA G+ Gulliver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[1] K.C.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Youm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Ahn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Kim , E. Lee , Bug localization based on code change his-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tories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and bug reports, in: 2015 Asia-Pacific Software Engineering Conference (APSEC), IEEE, 2015, pp. 190–197 . [2] R.D. Banker , S.M.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Datar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C.F.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Kemerer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D. Zweig , Software complexity and main-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tenance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costs,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Commun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ACM 36 (11) (1993) 81–95 . [3] M.J.C. Sousa , H.M. Moreira , A survey on the software maintenance process, in: Software Maintenance, 1998. Proceedings., International Conference on, IEEE, 1998, pp. 265–274 . [4] M.K.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Davidsen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Krogstie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longitudinal study of development and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mainte-nance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Softw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Technol 52 (7) (2010) 707–719 . [5] B. Li , X. Sun , H. Leung , S. Zhang , A survey of code-based change impact anal-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ysis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techniques, Software Testing, Verification and Reliability 23 (8) (2013) 613–646 . [6] X. Ren , F. Shah , F. Tip , B.G. Ryder , O. Chesley , Chianti: a tool for change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-pact analysis of java programs, in: ACM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Sigplan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Notices, vol. 39, ACM, 2004, pp. 432–448 . [7] X. Ren , O.C. Chesley , B.G. Ryder , Identifying failure causes in java programs: an application of change impact analysis, Software Eng., IEEE Trans. 32 (9) (2006) 718–732 . [8]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Wloka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B.G. Ryder , F. Tip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Junitmx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-a change-aware unit testing tool, in: Pro-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ceedings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of the 31st International Conference on Software Engineering, IEEE Computer Society, 2009, pp. 567–570 . [9] M. Acharya , B. Robinson , Practical change impact analysis based on static pro-gram slicing for industrial software systems, in: Proceedings of the 33rd inter-national conference on software engineering, ACM, 2011, pp. 746–755 . [10] N.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Rungta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S. Person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Branchaud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change impact analysis to characterize evolving program behaviors, in: Software Maintenance (ICSM), 2012 28th IEEE International Conference on, IEEE, 2012, pp. 109–118 . [11] B. Li , X. Sun , J. Keung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Fca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–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cia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: an approach of using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fca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to support cross-level change impact analysis for object oriented java programs,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Softw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Technol 55 (8) (2013) 1437–1449 . [12] L. Zhang , M. Kim , S. Khurshid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Faulttracer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: a spectrum-based approach to lo-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calizing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failure-inducing program edits, Journal of Software: Evolution and Pro-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cess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25 (12) (2013) 1357–1383 . [13] W.E. Wong , V.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Debroy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Survey of Software Fault Localization, Department of Computer Science, University of Texas at Dallas, 2009 . Tech. Rep. UTDCS-45 9. [14] L.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Naish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H.J. Lee , 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Ramamohanarao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model for spectra-based software di-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agnosis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ACM Trans. Software Eng.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Methodol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. (TOSEM) 20 (3) (2011) 11 . [15] J.A. Jones , M.J. Harrold , Empirical evaluation of the tarantula automatic fault- -localization technique, in: Proceedings of the 20th IEEE/ACM international Conference on Automated software engineering, ACM, 2005, pp. 273–282 . [16] W.E. Wong , V.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Debroy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R. Gao , Y. Li , The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dstar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method for effective software fault localization, Reliability, IEEE Transactions on 63 (1) (2014) 290–308 . [17] C.D. Manning , P. Raghavan , H.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Schütze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et al. , Introduction to Information Re-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trieval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vol.1, Cambridge University Press, Cambridge, 2008 . [18] D. Binkley , D. Lawrie , Information retrieval applications in software main-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tenance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and evolution, in: Encyclopedia of Software Engineering, 2010, pp. 454–463 . [19] J. Zhou , H. Zhang , D. Lo , Where should the bugs be fixed? more accurate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infor-mation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retrieval-based bug localization based on bug reports, in: Software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En-gineering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(ICSE), 2012 34th International Conference on, IEEE, 2012, pp. 14–24 . [20] R.K.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Saha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M. Lease , S. Khurshid , D.E. Perry , Improving bug localization using structured information retrieval, in: Automated Software Engineering (ASE), 2013 IEEE/ACM 28th International Conference on, IEEE, 2013, pp. 345–355 . [21] S. Wang , D. Lo , Version history, similar report, and structure: Putting them to-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gether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for improved bug localization, in: Proceedings of the 22nd International Conference on Program Comprehension, ACM, 2014, pp. 53–63 . [22] S. Davies , M. Roper , Bug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localisation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through diverse sources of information, in: Software Reliability Engineering Workshops (ISSREW), 2013 IEEE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Interna-tional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Symposium on, IEEE, 2013, pp. 126–131 . [23] C.-P. Wong , Y.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Xiong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H. Zhang , D. Hao , L. Zhang , H. Mei , Boosting bug-re-port-oriented fault localization with segmentation and stack-trace analysis, in: 2014 IEEE International Conference on Software Maintenance and Evolution (ICSME), IEEE, 2014, pp. 181–190 . [24] L. Moreno , J.J. Treadway , A. Marcus , W. Shen , On the use of stack traces to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-prove text retrieval-based bug localization, in: 2014 IEEE International Confer-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ence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on Software Maintenance and Evolution (ICSME), IEEE, 2014, pp. 151–160 . [25] A.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Schroter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N.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Bettenburg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R.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Premraj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Do stack traces help developers fix bugs? in: Mining Software Repositories (MSR), 2010 7th IEEE Working Con-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ference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on, IEEE, 2010, pp. 118–121 . [26] S. Davies , M. Roper , M. Wood , Using bug report similarity to enhance bug lo-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calisation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in: Reverse Engineering (WCRE), 2012 19th Working Conference on, IEEE, 2012, pp. 125–134 . [27] G.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Antoniol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G. Canfora , G. Casazza , A. De Lucia , E. Merlo , Recovering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traceabil-ity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links between code and documentation, Software Engineering, IEEE Trans-actions on 28 (10) (2002) 970–983 . [28] C.D. Manning , H.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Schütze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Foundations of Statistical Natural Language Process-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vol.999, MIT Press, 1999 . </a:t>
            </a:r>
            <a:r>
              <a:rPr lang="en-US" altLang="ko-KR" sz="1100" dirty="0"/>
              <a:t>[29] D.M. </a:t>
            </a:r>
            <a:r>
              <a:rPr lang="en-US" altLang="ko-KR" sz="1100" dirty="0" err="1"/>
              <a:t>Blei</a:t>
            </a:r>
            <a:r>
              <a:rPr lang="en-US" altLang="ko-KR" sz="1100" dirty="0"/>
              <a:t> , A.Y. Ng , M.I. Jordan , Latent </a:t>
            </a:r>
            <a:r>
              <a:rPr lang="en-US" altLang="ko-KR" sz="1100" dirty="0" err="1"/>
              <a:t>dirichlet</a:t>
            </a:r>
            <a:r>
              <a:rPr lang="en-US" altLang="ko-KR" sz="1100" dirty="0"/>
              <a:t> allocation, J. Mach. Learn. Res. 3 (2003) 993–1022 . [30] S. </a:t>
            </a:r>
            <a:r>
              <a:rPr lang="en-US" altLang="ko-KR" sz="1100" dirty="0" err="1"/>
              <a:t>Deerwester</a:t>
            </a:r>
            <a:r>
              <a:rPr lang="en-US" altLang="ko-KR" sz="1100" dirty="0"/>
              <a:t>, Improving Information Retrieval with Latent Semantic Indexing (1988). [31] B. </a:t>
            </a:r>
            <a:r>
              <a:rPr lang="en-US" altLang="ko-KR" sz="1100" dirty="0" err="1"/>
              <a:t>Sisman</a:t>
            </a:r>
            <a:r>
              <a:rPr lang="en-US" altLang="ko-KR" sz="1100" dirty="0"/>
              <a:t> , A.C. </a:t>
            </a:r>
            <a:r>
              <a:rPr lang="en-US" altLang="ko-KR" sz="1100" dirty="0" err="1"/>
              <a:t>Kak</a:t>
            </a:r>
            <a:r>
              <a:rPr lang="en-US" altLang="ko-KR" sz="1100" dirty="0"/>
              <a:t> , Incorporating version histories in information retrieval based bug localization, in: Proceedings of the 9th IEEE Working Conference on Mining Software Repositories, IEEE Press, 2012, pp. 50–59 . [32] C. </a:t>
            </a:r>
            <a:r>
              <a:rPr lang="en-US" altLang="ko-KR" sz="1100" dirty="0" err="1"/>
              <a:t>Tantithamthavorn</a:t>
            </a:r>
            <a:r>
              <a:rPr lang="en-US" altLang="ko-KR" sz="1100" dirty="0"/>
              <a:t> , R. </a:t>
            </a:r>
            <a:r>
              <a:rPr lang="en-US" altLang="ko-KR" sz="1100" dirty="0" err="1"/>
              <a:t>Teekavanich</a:t>
            </a:r>
            <a:r>
              <a:rPr lang="en-US" altLang="ko-KR" sz="1100" dirty="0"/>
              <a:t> , A. Ihara , K.-</a:t>
            </a:r>
            <a:r>
              <a:rPr lang="en-US" altLang="ko-KR" sz="1100" dirty="0" err="1"/>
              <a:t>i</a:t>
            </a:r>
            <a:r>
              <a:rPr lang="en-US" altLang="ko-KR" sz="1100" dirty="0"/>
              <a:t>. Matsumoto , Mining a change history to quickly identify bug locations: A case study of the eclipse project, in: Software Reliability Engineering Workshops (ISSREW), 2013 IEEE International Symposium on, IEEE, 2013, pp. 108–113 . [33] S. Kim , T. Zimmermann , E.J. Whitehead Jr , A. Zeller , Predicting faults from cached history, in: Proceedings of the 29th international conference on Soft-ware Engineering, IEEE Computer Society, 2007, pp. 4 89–4 98 . [34] F. Rahman , D. </a:t>
            </a:r>
            <a:r>
              <a:rPr lang="en-US" altLang="ko-KR" sz="1100" dirty="0" err="1"/>
              <a:t>Posnett</a:t>
            </a:r>
            <a:r>
              <a:rPr lang="en-US" altLang="ko-KR" sz="1100" dirty="0"/>
              <a:t> , A. </a:t>
            </a:r>
            <a:r>
              <a:rPr lang="en-US" altLang="ko-KR" sz="1100" dirty="0" err="1"/>
              <a:t>Hindle</a:t>
            </a:r>
            <a:r>
              <a:rPr lang="en-US" altLang="ko-KR" sz="1100" dirty="0"/>
              <a:t> , E. Barr , P. </a:t>
            </a:r>
            <a:r>
              <a:rPr lang="en-US" altLang="ko-KR" sz="1100" dirty="0" err="1"/>
              <a:t>Devanbu</a:t>
            </a:r>
            <a:r>
              <a:rPr lang="en-US" altLang="ko-KR" sz="1100" dirty="0"/>
              <a:t> , </a:t>
            </a:r>
            <a:r>
              <a:rPr lang="en-US" altLang="ko-KR" sz="1100" dirty="0" err="1"/>
              <a:t>Bugcache</a:t>
            </a:r>
            <a:r>
              <a:rPr lang="en-US" altLang="ko-KR" sz="1100" dirty="0"/>
              <a:t> for inspections: hit or miss? in: Proceedings of the 19th ACM SIGSOFT symposium and the 13th European conference on Foundations of software engineering, ACM, 2011, pp. 322–331 . [35] C. Lewis, R. </a:t>
            </a:r>
            <a:r>
              <a:rPr lang="en-US" altLang="ko-KR" sz="1100" dirty="0" err="1"/>
              <a:t>Ou</a:t>
            </a:r>
            <a:r>
              <a:rPr lang="en-US" altLang="ko-KR" sz="1100" dirty="0"/>
              <a:t>, Bug prediction at google, 2011. URL http://google-engtools. blogspot.sg/2011/12/bug- prediction- at- google.html [36] W. Conover , Practical Nonparametric Statistics, Wiley Series in Probability and Statistics, third ed., Wiley, 1999 . [37] R.J. Grissom , J.J. Kim , Effect Sizes for Research: A Broad Practical Approach, Lawrence Erlbaum Associates, 2005 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0385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8ACABD-9AC1-4260-84ED-1773E2200037}"/>
              </a:ext>
            </a:extLst>
          </p:cNvPr>
          <p:cNvSpPr/>
          <p:nvPr/>
        </p:nvSpPr>
        <p:spPr>
          <a:xfrm>
            <a:off x="776140" y="443475"/>
            <a:ext cx="10828256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latin typeface="OMEJN G+ Gulliver"/>
            </a:endParaRPr>
          </a:p>
          <a:p>
            <a:r>
              <a:rPr lang="en-US" altLang="ko-KR" sz="1100" dirty="0"/>
              <a:t>[38] T.-D.B. Le , R.J. </a:t>
            </a:r>
            <a:r>
              <a:rPr lang="en-US" altLang="ko-KR" sz="1100" dirty="0" err="1"/>
              <a:t>Oentaryo</a:t>
            </a:r>
            <a:r>
              <a:rPr lang="en-US" altLang="ko-KR" sz="1100" dirty="0"/>
              <a:t> , D. Lo , Information retrieval and spectrum based bug localization: better together, in: Proceedings of the 2015 10th Joint Meeting on Foundations of Software Engineering, ACM, 2015, pp. 579–590 . [39] D. Gopinath , R.N. Zaeem , S. Khurshid , Improving the effectiveness of spec-</a:t>
            </a:r>
            <a:r>
              <a:rPr lang="en-US" altLang="ko-KR" sz="1100" dirty="0" err="1"/>
              <a:t>tra</a:t>
            </a:r>
            <a:r>
              <a:rPr lang="en-US" altLang="ko-KR" sz="1100" dirty="0"/>
              <a:t>-based fault localization using specifications, in: Automated Software </a:t>
            </a:r>
            <a:r>
              <a:rPr lang="en-US" altLang="ko-KR" sz="1100" dirty="0" err="1"/>
              <a:t>En-gineering</a:t>
            </a:r>
            <a:r>
              <a:rPr lang="en-US" altLang="ko-KR" sz="1100" dirty="0"/>
              <a:t> (ASE), 2012 Proceedings of the 27th IEEE/ACM International Confer-</a:t>
            </a:r>
            <a:r>
              <a:rPr lang="en-US" altLang="ko-KR" sz="1100" dirty="0" err="1"/>
              <a:t>ence</a:t>
            </a:r>
            <a:r>
              <a:rPr lang="en-US" altLang="ko-KR" sz="1100" dirty="0"/>
              <a:t> on, IEEE, 2012, pp. 40–49 . [40] G. </a:t>
            </a:r>
            <a:r>
              <a:rPr lang="en-US" altLang="ko-KR" sz="1100" dirty="0" err="1"/>
              <a:t>Laghari</a:t>
            </a:r>
            <a:r>
              <a:rPr lang="en-US" altLang="ko-KR" sz="1100" dirty="0"/>
              <a:t> , A. </a:t>
            </a:r>
            <a:r>
              <a:rPr lang="en-US" altLang="ko-KR" sz="1100" dirty="0" err="1"/>
              <a:t>Murgia</a:t>
            </a:r>
            <a:r>
              <a:rPr lang="en-US" altLang="ko-KR" sz="1100" dirty="0"/>
              <a:t> , S. </a:t>
            </a:r>
            <a:r>
              <a:rPr lang="en-US" altLang="ko-KR" sz="1100" dirty="0" err="1"/>
              <a:t>Demeyer</a:t>
            </a:r>
            <a:r>
              <a:rPr lang="en-US" altLang="ko-KR" sz="1100" dirty="0"/>
              <a:t> , Fine-tuning spectrum based fault </a:t>
            </a:r>
            <a:r>
              <a:rPr lang="en-US" altLang="ko-KR" sz="1100" dirty="0" err="1"/>
              <a:t>localisa-tion</a:t>
            </a:r>
            <a:r>
              <a:rPr lang="en-US" altLang="ko-KR" sz="1100" dirty="0"/>
              <a:t> with frequent method item sets, in: Proceedings of the 31st IEEE/ACM International Conference on Automated Software Engineering, in: ASE 2016, ACM, 2016, pp. 274–285 . [41] T.-D.B. Le , D. Lo , C. Le </a:t>
            </a:r>
            <a:r>
              <a:rPr lang="en-US" altLang="ko-KR" sz="1100" dirty="0" err="1"/>
              <a:t>Goues</a:t>
            </a:r>
            <a:r>
              <a:rPr lang="en-US" altLang="ko-KR" sz="1100" dirty="0"/>
              <a:t> , L. </a:t>
            </a:r>
            <a:r>
              <a:rPr lang="en-US" altLang="ko-KR" sz="1100" dirty="0" err="1"/>
              <a:t>Grunske</a:t>
            </a:r>
            <a:r>
              <a:rPr lang="en-US" altLang="ko-KR" sz="1100" dirty="0"/>
              <a:t> , A learning-to-rank based fault lo-</a:t>
            </a:r>
            <a:r>
              <a:rPr lang="en-US" altLang="ko-KR" sz="1100" dirty="0" err="1"/>
              <a:t>calization</a:t>
            </a:r>
            <a:r>
              <a:rPr lang="en-US" altLang="ko-KR" sz="1100" dirty="0"/>
              <a:t> approach using likely invariants, in: Proceedings of the 25th Inter-national Symposium on Software Testing and Analysis, in: ISSTA 2016, ACM, 2016, pp. 177–188 .</a:t>
            </a:r>
            <a:r>
              <a:rPr lang="en-US" altLang="ko-KR" sz="1100" dirty="0">
                <a:latin typeface="OMEJN G+ Gulliver"/>
              </a:rPr>
              <a:t>[42] S.-F. Sun , A. </a:t>
            </a:r>
            <a:r>
              <a:rPr lang="en-US" altLang="ko-KR" sz="1100" dirty="0" err="1">
                <a:latin typeface="OMEJN G+ Gulliver"/>
              </a:rPr>
              <a:t>Podgurski</a:t>
            </a:r>
            <a:r>
              <a:rPr lang="en-US" altLang="ko-KR" sz="1100" dirty="0">
                <a:latin typeface="OMEJN G+ Gulliver"/>
              </a:rPr>
              <a:t> , Properties of effective metrics for coverage-based </a:t>
            </a:r>
            <a:r>
              <a:rPr lang="en-US" altLang="ko-KR" sz="1100" dirty="0" err="1">
                <a:latin typeface="OMEJN G+ Gulliver"/>
              </a:rPr>
              <a:t>sta-tistical</a:t>
            </a:r>
            <a:r>
              <a:rPr lang="en-US" altLang="ko-KR" sz="1100" dirty="0">
                <a:latin typeface="OMEJN G+ Gulliver"/>
              </a:rPr>
              <a:t> fault localization, in: 2016 IEEE International Conference on Software Testing, Verification and Validation (ICST), IEEE, 2016, pp. 124–134 . [43] R.K. </a:t>
            </a:r>
            <a:r>
              <a:rPr lang="en-US" altLang="ko-KR" sz="1100" dirty="0" err="1">
                <a:latin typeface="OMEJN G+ Gulliver"/>
              </a:rPr>
              <a:t>Saha</a:t>
            </a:r>
            <a:r>
              <a:rPr lang="en-US" altLang="ko-KR" sz="1100" dirty="0">
                <a:latin typeface="OMEJN G+ Gulliver"/>
              </a:rPr>
              <a:t> , J. </a:t>
            </a:r>
            <a:r>
              <a:rPr lang="en-US" altLang="ko-KR" sz="1100" dirty="0" err="1">
                <a:latin typeface="OMEJN G+ Gulliver"/>
              </a:rPr>
              <a:t>Lawall</a:t>
            </a:r>
            <a:r>
              <a:rPr lang="en-US" altLang="ko-KR" sz="1100" dirty="0">
                <a:latin typeface="OMEJN G+ Gulliver"/>
              </a:rPr>
              <a:t> , S. Khurshid , D.E. Perry , On the effectiveness of </a:t>
            </a:r>
            <a:r>
              <a:rPr lang="en-US" altLang="ko-KR" sz="1100" dirty="0" err="1">
                <a:latin typeface="OMEJN G+ Gulliver"/>
              </a:rPr>
              <a:t>informa-tion</a:t>
            </a:r>
            <a:r>
              <a:rPr lang="en-US" altLang="ko-KR" sz="1100" dirty="0">
                <a:latin typeface="OMEJN G+ Gulliver"/>
              </a:rPr>
              <a:t> retrieval based bug localization for c programs, in: 2014 IEEE </a:t>
            </a:r>
            <a:r>
              <a:rPr lang="en-US" altLang="ko-KR" sz="1100" dirty="0" err="1">
                <a:latin typeface="OMEJN G+ Gulliver"/>
              </a:rPr>
              <a:t>Interna-tional</a:t>
            </a:r>
            <a:r>
              <a:rPr lang="en-US" altLang="ko-KR" sz="1100" dirty="0">
                <a:latin typeface="OMEJN G+ Gulliver"/>
              </a:rPr>
              <a:t> Conference on Software Maintenance and Evolution (ICSME), IEEE, 2014, pp. 161–170 . [44] A.T. Nguyen , T.T. Nguyen , J. Al-</a:t>
            </a:r>
            <a:r>
              <a:rPr lang="en-US" altLang="ko-KR" sz="1100" dirty="0" err="1">
                <a:latin typeface="OMEJN G+ Gulliver"/>
              </a:rPr>
              <a:t>Kofahi</a:t>
            </a:r>
            <a:r>
              <a:rPr lang="en-US" altLang="ko-KR" sz="1100" dirty="0">
                <a:latin typeface="OMEJN G+ Gulliver"/>
              </a:rPr>
              <a:t> , H.V. Nguyen , T.N. Nguyen , A topic-based approach for narrowing the search space of buggy files from a bug report, in: Automated Software Engineering (ASE), 2011 26th IEEE/ACM International Conference on, IEEE, 2011, pp. 263–272 . [45] Q. Wang , C. </a:t>
            </a:r>
            <a:r>
              <a:rPr lang="en-US" altLang="ko-KR" sz="1100" dirty="0" err="1">
                <a:latin typeface="OMEJN G+ Gulliver"/>
              </a:rPr>
              <a:t>Parnin</a:t>
            </a:r>
            <a:r>
              <a:rPr lang="en-US" altLang="ko-KR" sz="1100" dirty="0">
                <a:latin typeface="OMEJN G+ Gulliver"/>
              </a:rPr>
              <a:t> , A. </a:t>
            </a:r>
            <a:r>
              <a:rPr lang="en-US" altLang="ko-KR" sz="1100" dirty="0" err="1">
                <a:latin typeface="OMEJN G+ Gulliver"/>
              </a:rPr>
              <a:t>Orso</a:t>
            </a:r>
            <a:r>
              <a:rPr lang="en-US" altLang="ko-KR" sz="1100" dirty="0">
                <a:latin typeface="OMEJN G+ Gulliver"/>
              </a:rPr>
              <a:t> , Evaluating the usefulness of </a:t>
            </a:r>
            <a:r>
              <a:rPr lang="en-US" altLang="ko-KR" sz="1100" dirty="0" err="1">
                <a:latin typeface="OMEJN G+ Gulliver"/>
              </a:rPr>
              <a:t>ir</a:t>
            </a:r>
            <a:r>
              <a:rPr lang="en-US" altLang="ko-KR" sz="1100" dirty="0">
                <a:latin typeface="OMEJN G+ Gulliver"/>
              </a:rPr>
              <a:t>-based fault local-</a:t>
            </a:r>
            <a:r>
              <a:rPr lang="en-US" altLang="ko-KR" sz="1100" dirty="0" err="1">
                <a:latin typeface="OMEJN G+ Gulliver"/>
              </a:rPr>
              <a:t>ization</a:t>
            </a:r>
            <a:r>
              <a:rPr lang="en-US" altLang="ko-KR" sz="1100" dirty="0">
                <a:latin typeface="OMEJN G+ Gulliver"/>
              </a:rPr>
              <a:t> techniques, in: Proceedings of the 2015 International Symposium on Software Testing and Analysis, ACM, 2015, pp. 1–11 . </a:t>
            </a:r>
          </a:p>
          <a:p>
            <a:r>
              <a:rPr lang="en-US" altLang="ko-KR" sz="1100" dirty="0">
                <a:latin typeface="OMEJN G+ Gulliver"/>
              </a:rPr>
              <a:t>[46] S. Wang , D. Lo , J. </a:t>
            </a:r>
            <a:r>
              <a:rPr lang="en-US" altLang="ko-KR" sz="1100" dirty="0" err="1">
                <a:latin typeface="OMEJN G+ Gulliver"/>
              </a:rPr>
              <a:t>Lawall</a:t>
            </a:r>
            <a:r>
              <a:rPr lang="en-US" altLang="ko-KR" sz="1100" dirty="0">
                <a:latin typeface="OMEJN G+ Gulliver"/>
              </a:rPr>
              <a:t> , Compositional vector space models for improved bug localization, in: 2014 IEEE International Conference on Software Maintenance and Evolution (ICSME), IEEE, 2014, pp. 171–180 . [47] S. Wang , F. </a:t>
            </a:r>
            <a:r>
              <a:rPr lang="en-US" altLang="ko-KR" sz="1100" dirty="0" err="1">
                <a:latin typeface="OMEJN G+ Gulliver"/>
              </a:rPr>
              <a:t>Khomh</a:t>
            </a:r>
            <a:r>
              <a:rPr lang="en-US" altLang="ko-KR" sz="1100" dirty="0">
                <a:latin typeface="OMEJN G+ Gulliver"/>
              </a:rPr>
              <a:t> , Y. Zou , Improving bug localization using correlations in crash reports, in: Mining Software Repositories (MSR), 2013 10th IEEE Working Conference on, IEEE, 2013, pp. 247–256 . [48] M. </a:t>
            </a:r>
            <a:r>
              <a:rPr lang="en-US" altLang="ko-KR" sz="1100" dirty="0" err="1">
                <a:latin typeface="OMEJN G+ Gulliver"/>
              </a:rPr>
              <a:t>Gethers</a:t>
            </a:r>
            <a:r>
              <a:rPr lang="en-US" altLang="ko-KR" sz="1100" dirty="0">
                <a:latin typeface="OMEJN G+ Gulliver"/>
              </a:rPr>
              <a:t> , B. </a:t>
            </a:r>
            <a:r>
              <a:rPr lang="en-US" altLang="ko-KR" sz="1100" dirty="0" err="1">
                <a:latin typeface="OMEJN G+ Gulliver"/>
              </a:rPr>
              <a:t>Dit</a:t>
            </a:r>
            <a:r>
              <a:rPr lang="en-US" altLang="ko-KR" sz="1100" dirty="0">
                <a:latin typeface="OMEJN G+ Gulliver"/>
              </a:rPr>
              <a:t> , H. </a:t>
            </a:r>
            <a:r>
              <a:rPr lang="en-US" altLang="ko-KR" sz="1100" dirty="0" err="1">
                <a:latin typeface="OMEJN G+ Gulliver"/>
              </a:rPr>
              <a:t>Kagdi</a:t>
            </a:r>
            <a:r>
              <a:rPr lang="en-US" altLang="ko-KR" sz="1100" dirty="0">
                <a:latin typeface="OMEJN G+ Gulliver"/>
              </a:rPr>
              <a:t> , D. </a:t>
            </a:r>
            <a:r>
              <a:rPr lang="en-US" altLang="ko-KR" sz="1100" dirty="0" err="1">
                <a:latin typeface="OMEJN G+ Gulliver"/>
              </a:rPr>
              <a:t>Poshyvanyk</a:t>
            </a:r>
            <a:r>
              <a:rPr lang="en-US" altLang="ko-KR" sz="1100" dirty="0">
                <a:latin typeface="OMEJN G+ Gulliver"/>
              </a:rPr>
              <a:t> , Integrated impact analysis for managing software changes, in: 2012 34th International Conference on Soft-ware Engineering (ICSE), IEEE, 2012, pp. 430–440 . [49] F. </a:t>
            </a:r>
            <a:r>
              <a:rPr lang="en-US" altLang="ko-KR" sz="1100" dirty="0" err="1">
                <a:latin typeface="OMEJN G+ Gulliver"/>
              </a:rPr>
              <a:t>Thung</a:t>
            </a:r>
            <a:r>
              <a:rPr lang="en-US" altLang="ko-KR" sz="1100" dirty="0">
                <a:latin typeface="OMEJN G+ Gulliver"/>
              </a:rPr>
              <a:t> , T.-D.B. Le , P.S. Kochhar , D. Lo , </a:t>
            </a:r>
            <a:r>
              <a:rPr lang="en-US" altLang="ko-KR" sz="1100" dirty="0" err="1">
                <a:latin typeface="OMEJN G+ Gulliver"/>
              </a:rPr>
              <a:t>Buglocalizer</a:t>
            </a:r>
            <a:r>
              <a:rPr lang="en-US" altLang="ko-KR" sz="1100" dirty="0">
                <a:latin typeface="OMEJN G+ Gulliver"/>
              </a:rPr>
              <a:t>: integrated tool support for bug localization, in: Proceedings of the 22nd ACM SIGSOFT International Symposium on Foundations of Software Engineering, ACM, 2014, pp. 767–770 . [50] X. Wang , D. Lo , X. Xia , X. Wang , P.S. Kochhar , Y. Tian , X. Yang , S. Li , J. Sun , B. Zhou , Boat: an experimental platform for researchers to comparatively and reproducibly evaluate bug localization techniques, in: Companion Proceedings of the 36th International Conference on Software Engineering, ACM, 2014, pp. 572–575 . [51] S. Rao , A. </a:t>
            </a:r>
            <a:r>
              <a:rPr lang="en-US" altLang="ko-KR" sz="1100" dirty="0" err="1">
                <a:latin typeface="OMEJN G+ Gulliver"/>
              </a:rPr>
              <a:t>Kak</a:t>
            </a:r>
            <a:r>
              <a:rPr lang="en-US" altLang="ko-KR" sz="1100" dirty="0">
                <a:latin typeface="OMEJN G+ Gulliver"/>
              </a:rPr>
              <a:t> , </a:t>
            </a:r>
            <a:r>
              <a:rPr lang="en-US" altLang="ko-KR" sz="1100" dirty="0" err="1">
                <a:latin typeface="OMEJN G+ Gulliver"/>
              </a:rPr>
              <a:t>Morebugs</a:t>
            </a:r>
            <a:r>
              <a:rPr lang="en-US" altLang="ko-KR" sz="1100" dirty="0">
                <a:latin typeface="OMEJN G+ Gulliver"/>
              </a:rPr>
              <a:t>: a new dataset for benchmarking algorithms for in-formation retrieval from software repositories (trece-13-07), Purdue University, School of Electrical and Computer Engineering, Tech. Rep 4 (2013) . [52] V. </a:t>
            </a:r>
            <a:r>
              <a:rPr lang="en-US" altLang="ko-KR" sz="1100" dirty="0" err="1">
                <a:latin typeface="OMEJN G+ Gulliver"/>
              </a:rPr>
              <a:t>Dallmeier</a:t>
            </a:r>
            <a:r>
              <a:rPr lang="en-US" altLang="ko-KR" sz="1100" dirty="0">
                <a:latin typeface="OMEJN G+ Gulliver"/>
              </a:rPr>
              <a:t> , T. Zimmermann , Extraction of bug localization benchmarks from history, in: Proceedings of the 22nd IEEE/ACM International Conference on Au-</a:t>
            </a:r>
            <a:r>
              <a:rPr lang="en-US" altLang="ko-KR" sz="1100" dirty="0" err="1">
                <a:latin typeface="OMEJN G+ Gulliver"/>
              </a:rPr>
              <a:t>tomated</a:t>
            </a:r>
            <a:r>
              <a:rPr lang="en-US" altLang="ko-KR" sz="1100" dirty="0">
                <a:latin typeface="OMEJN G+ Gulliver"/>
              </a:rPr>
              <a:t> Software Engineering, ACM, 2007, pp. 433–436 . [53] A .N. Lam , A .T. Nguyen , H.A . Nguyen , T.N. Nguyen , Combining deep learning with information retrieval to localize buggy files for bug reports (n), in: Auto-mated Software Engineering (ASE), 2015 30th IEEE/ACM International Confer-</a:t>
            </a:r>
            <a:r>
              <a:rPr lang="en-US" altLang="ko-KR" sz="1100" dirty="0" err="1">
                <a:latin typeface="OMEJN G+ Gulliver"/>
              </a:rPr>
              <a:t>ence</a:t>
            </a:r>
            <a:r>
              <a:rPr lang="en-US" altLang="ko-KR" sz="1100" dirty="0">
                <a:latin typeface="OMEJN G+ Gulliver"/>
              </a:rPr>
              <a:t> on, IEEE, 2015, pp. 476–481 . [54] X. Ye , H. Shen , X. Ma , R. </a:t>
            </a:r>
            <a:r>
              <a:rPr lang="en-US" altLang="ko-KR" sz="1100" dirty="0" err="1">
                <a:latin typeface="OMEJN G+ Gulliver"/>
              </a:rPr>
              <a:t>Bunescu</a:t>
            </a:r>
            <a:r>
              <a:rPr lang="en-US" altLang="ko-KR" sz="1100" dirty="0">
                <a:latin typeface="OMEJN G+ Gulliver"/>
              </a:rPr>
              <a:t> , C. Liu , From word embeddings to document similarities for improved information retrieval in software engineering, in: Pro-</a:t>
            </a:r>
            <a:r>
              <a:rPr lang="en-US" altLang="ko-KR" sz="1100" dirty="0" err="1">
                <a:latin typeface="OMEJN G+ Gulliver"/>
              </a:rPr>
              <a:t>ceedings</a:t>
            </a:r>
            <a:r>
              <a:rPr lang="en-US" altLang="ko-KR" sz="1100" dirty="0">
                <a:latin typeface="OMEJN G+ Gulliver"/>
              </a:rPr>
              <a:t> of the 38th International Conference on Software Engineering, ACM, 2016, pp. 404–415 . [55] B. </a:t>
            </a:r>
            <a:r>
              <a:rPr lang="en-US" altLang="ko-KR" sz="1100" dirty="0" err="1">
                <a:latin typeface="OMEJN G+ Gulliver"/>
              </a:rPr>
              <a:t>Sisman</a:t>
            </a:r>
            <a:r>
              <a:rPr lang="en-US" altLang="ko-KR" sz="1100" dirty="0">
                <a:latin typeface="OMEJN G+ Gulliver"/>
              </a:rPr>
              <a:t> , S.A. Akbar , A.C. </a:t>
            </a:r>
            <a:r>
              <a:rPr lang="en-US" altLang="ko-KR" sz="1100" dirty="0" err="1">
                <a:latin typeface="OMEJN G+ Gulliver"/>
              </a:rPr>
              <a:t>Kak</a:t>
            </a:r>
            <a:r>
              <a:rPr lang="en-US" altLang="ko-KR" sz="1100" dirty="0">
                <a:latin typeface="OMEJN G+ Gulliver"/>
              </a:rPr>
              <a:t> , Exploiting spatial code proximity and order for improved source code retrieval for bug localization, Journal of Software: Evolution and Process (2016) . [56] N. </a:t>
            </a:r>
            <a:r>
              <a:rPr lang="en-US" altLang="ko-KR" sz="1100" dirty="0" err="1">
                <a:latin typeface="OMEJN G+ Gulliver"/>
              </a:rPr>
              <a:t>Bettenburg</a:t>
            </a:r>
            <a:r>
              <a:rPr lang="en-US" altLang="ko-KR" sz="1100" dirty="0">
                <a:latin typeface="OMEJN G+ Gulliver"/>
              </a:rPr>
              <a:t> , S. Just , A. </a:t>
            </a:r>
            <a:r>
              <a:rPr lang="en-US" altLang="ko-KR" sz="1100" dirty="0" err="1">
                <a:latin typeface="OMEJN G+ Gulliver"/>
              </a:rPr>
              <a:t>Schröter</a:t>
            </a:r>
            <a:r>
              <a:rPr lang="en-US" altLang="ko-KR" sz="1100" dirty="0">
                <a:latin typeface="OMEJN G+ Gulliver"/>
              </a:rPr>
              <a:t> , C. </a:t>
            </a:r>
            <a:r>
              <a:rPr lang="en-US" altLang="ko-KR" sz="1100" dirty="0" err="1">
                <a:latin typeface="OMEJN G+ Gulliver"/>
              </a:rPr>
              <a:t>Weiß</a:t>
            </a:r>
            <a:r>
              <a:rPr lang="en-US" altLang="ko-KR" sz="1100" dirty="0">
                <a:latin typeface="OMEJN G+ Gulliver"/>
              </a:rPr>
              <a:t>, R. </a:t>
            </a:r>
            <a:r>
              <a:rPr lang="en-US" altLang="ko-KR" sz="1100" dirty="0" err="1">
                <a:latin typeface="OMEJN G+ Gulliver"/>
              </a:rPr>
              <a:t>Premraj</a:t>
            </a:r>
            <a:r>
              <a:rPr lang="en-US" altLang="ko-KR" sz="1100" dirty="0">
                <a:latin typeface="OMEJN G+ Gulliver"/>
              </a:rPr>
              <a:t> , T. Zimmermann , Quality of bug reports in eclipse, in: Proceedings of the 2007 OOPSLA Workshop on Eclipse Technology </a:t>
            </a:r>
            <a:r>
              <a:rPr lang="en-US" altLang="ko-KR" sz="1100" dirty="0" err="1">
                <a:latin typeface="OMEJN G+ Gulliver"/>
              </a:rPr>
              <a:t>EXchange</a:t>
            </a:r>
            <a:r>
              <a:rPr lang="en-US" altLang="ko-KR" sz="1100" dirty="0">
                <a:latin typeface="OMEJN G+ Gulliver"/>
              </a:rPr>
              <a:t>, ACM, 2007, pp. 21–25 . [57] P. </a:t>
            </a:r>
            <a:r>
              <a:rPr lang="en-US" altLang="ko-KR" sz="1100" dirty="0" err="1">
                <a:latin typeface="OMEJN G+ Gulliver"/>
              </a:rPr>
              <a:t>Hooimeijer</a:t>
            </a:r>
            <a:r>
              <a:rPr lang="en-US" altLang="ko-KR" sz="1100" dirty="0">
                <a:latin typeface="OMEJN G+ Gulliver"/>
              </a:rPr>
              <a:t> , W. Weimer , Modeling bug report quality, in: Proceedings of the 22nd IEEE/ACM International Conference on Automated Software Engineering, ACM, 2007, pp. 34–43 . [58] T. Zimmermann , R. </a:t>
            </a:r>
            <a:r>
              <a:rPr lang="en-US" altLang="ko-KR" sz="1100" dirty="0" err="1">
                <a:latin typeface="OMEJN G+ Gulliver"/>
              </a:rPr>
              <a:t>Premraj</a:t>
            </a:r>
            <a:r>
              <a:rPr lang="en-US" altLang="ko-KR" sz="1100" dirty="0">
                <a:latin typeface="OMEJN G+ Gulliver"/>
              </a:rPr>
              <a:t> , N. </a:t>
            </a:r>
            <a:r>
              <a:rPr lang="en-US" altLang="ko-KR" sz="1100" dirty="0" err="1">
                <a:latin typeface="OMEJN G+ Gulliver"/>
              </a:rPr>
              <a:t>Bettenburg</a:t>
            </a:r>
            <a:r>
              <a:rPr lang="en-US" altLang="ko-KR" sz="1100" dirty="0">
                <a:latin typeface="OMEJN G+ Gulliver"/>
              </a:rPr>
              <a:t> , S. Just , A. </a:t>
            </a:r>
            <a:r>
              <a:rPr lang="en-US" altLang="ko-KR" sz="1100" dirty="0" err="1">
                <a:latin typeface="OMEJN G+ Gulliver"/>
              </a:rPr>
              <a:t>Schröter</a:t>
            </a:r>
            <a:r>
              <a:rPr lang="en-US" altLang="ko-KR" sz="1100" dirty="0">
                <a:latin typeface="OMEJN G+ Gulliver"/>
              </a:rPr>
              <a:t> , C. Weiss , What makes a good bug report? Software Engineering, IEEE Transactions on 36 (5) (2010) 618–643 . [59] Y. Yu , H. Wang , G. Yin , C.X. Ling , Reviewer recommender of pull-requests in GitHub, in: 2014 IEEE International Conference on Software Maintenance and Evolution (ICSME), IEEE, 2014, pp. 609–612 . [60] H. Rocha , G. De Oliveira , H. Marques-</a:t>
            </a:r>
            <a:r>
              <a:rPr lang="en-US" altLang="ko-KR" sz="1100" dirty="0" err="1">
                <a:latin typeface="OMEJN G+ Gulliver"/>
              </a:rPr>
              <a:t>Neto</a:t>
            </a:r>
            <a:r>
              <a:rPr lang="en-US" altLang="ko-KR" sz="1100" dirty="0">
                <a:latin typeface="OMEJN G+ Gulliver"/>
              </a:rPr>
              <a:t> , M.T. Valente , </a:t>
            </a:r>
            <a:r>
              <a:rPr lang="en-US" altLang="ko-KR" sz="1100" dirty="0" err="1">
                <a:latin typeface="OMEJN G+ Gulliver"/>
              </a:rPr>
              <a:t>Nextbug</a:t>
            </a:r>
            <a:r>
              <a:rPr lang="en-US" altLang="ko-KR" sz="1100" dirty="0">
                <a:latin typeface="OMEJN G+ Gulliver"/>
              </a:rPr>
              <a:t>: a Bugzilla extension for recommending similar bugs, J. </a:t>
            </a:r>
            <a:r>
              <a:rPr lang="en-US" altLang="ko-KR" sz="1100" dirty="0" err="1">
                <a:latin typeface="OMEJN G+ Gulliver"/>
              </a:rPr>
              <a:t>Softw</a:t>
            </a:r>
            <a:r>
              <a:rPr lang="en-US" altLang="ko-KR" sz="1100" dirty="0">
                <a:latin typeface="OMEJN G+ Gulliver"/>
              </a:rPr>
              <a:t>. Eng. Res. Dev. 3 (1) (2015) 1–14 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213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2916631" y="2090469"/>
            <a:ext cx="782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6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595DC-B23B-452D-AFEF-1E42DB85C151}"/>
              </a:ext>
            </a:extLst>
          </p:cNvPr>
          <p:cNvSpPr txBox="1"/>
          <p:nvPr/>
        </p:nvSpPr>
        <p:spPr>
          <a:xfrm>
            <a:off x="3110844" y="3751868"/>
            <a:ext cx="61462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/issue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해결되는 과정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일반적인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process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테크닉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- Code change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endParaRPr lang="ko-KR" altLang="en-US" sz="3000" dirty="0"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99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39E16-21CB-4F64-B10D-405F23ADF9B8}"/>
              </a:ext>
            </a:extLst>
          </p:cNvPr>
          <p:cNvSpPr txBox="1"/>
          <p:nvPr/>
        </p:nvSpPr>
        <p:spPr>
          <a:xfrm>
            <a:off x="367645" y="377072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2.1.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issue management process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A852B-0FA4-4F47-BC22-6073E4A3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58" y="641974"/>
            <a:ext cx="3790665" cy="3414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6F5FD-966B-4EC1-9F5E-EB383D7D1327}"/>
              </a:ext>
            </a:extLst>
          </p:cNvPr>
          <p:cNvSpPr txBox="1"/>
          <p:nvPr/>
        </p:nvSpPr>
        <p:spPr>
          <a:xfrm>
            <a:off x="456719" y="941792"/>
            <a:ext cx="855953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유저가 버그 발견하면 알린다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위치 찾으려는 개발자에게 배정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개발자는 버그가 생기는 상황을 다시 만들려고 함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원인과 장소를 찾으면 수정해서 테스트 해봄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테스트에서 오류 없으면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)resolve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상태 변환시킴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오류 상황 체크하고 오류가 없으면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verify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 바꿈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Reporter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에게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verify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 알림이 감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90CE4-1475-440B-BFEE-A56E5505D122}"/>
              </a:ext>
            </a:extLst>
          </p:cNvPr>
          <p:cNvSpPr txBox="1"/>
          <p:nvPr/>
        </p:nvSpPr>
        <p:spPr>
          <a:xfrm>
            <a:off x="367644" y="3700446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2.2 Bug Report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9FAF5-C38F-472E-AC24-D26FF1013C0D}"/>
              </a:ext>
            </a:extLst>
          </p:cNvPr>
          <p:cNvSpPr txBox="1"/>
          <p:nvPr/>
        </p:nvSpPr>
        <p:spPr>
          <a:xfrm>
            <a:off x="456719" y="4335442"/>
            <a:ext cx="111571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주로 버그 생기는 상황을 다시 만들어내서 원인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뭔지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소스파일 어디가 잘못된 것인지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요약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설명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제출 날짜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날짜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등 관련 항목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언제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exception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생겼는지 알 수 있는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포함하고 있는 리포트도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ex)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버그가 발생한 상황 만들고 버그 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기반해 있다고 가정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리포트에 있는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오류 상황에 대한 추가적인 정보를 얻을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저장소에 있는 비슷한 버그 리포트를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리포트를 찾으면 수정된 파일을 후보로 생각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49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FB86D-4E08-4A26-995E-E30D9BEE97D5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2.3. IR-based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42D41-8D5E-41EF-8F80-28A23ACCBE8B}"/>
              </a:ext>
            </a:extLst>
          </p:cNvPr>
          <p:cNvSpPr txBox="1"/>
          <p:nvPr/>
        </p:nvSpPr>
        <p:spPr>
          <a:xfrm>
            <a:off x="456719" y="1026634"/>
            <a:ext cx="111571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search query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이고 소스파일은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묶음이다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버그리포트에 대해 의심 가는 소스파일의 순위를 알려준다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2232E-FA53-4B16-92E8-757B936596FF}"/>
              </a:ext>
            </a:extLst>
          </p:cNvPr>
          <p:cNvSpPr txBox="1"/>
          <p:nvPr/>
        </p:nvSpPr>
        <p:spPr>
          <a:xfrm>
            <a:off x="456719" y="1826853"/>
            <a:ext cx="111571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전형적인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34272-6EC1-4D41-BB28-EC67118E96D8}"/>
              </a:ext>
            </a:extLst>
          </p:cNvPr>
          <p:cNvSpPr txBox="1"/>
          <p:nvPr/>
        </p:nvSpPr>
        <p:spPr>
          <a:xfrm>
            <a:off x="3590522" y="1826853"/>
            <a:ext cx="841922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 normalization</a:t>
            </a:r>
          </a:p>
          <a:p>
            <a:pPr marL="457200" indent="-457200" algn="l">
              <a:buAutoNum type="arabicPeriod"/>
            </a:pP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removal</a:t>
            </a:r>
          </a:p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Stemming</a:t>
            </a:r>
            <a:endParaRPr lang="ko-KR" altLang="en-US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B570F-918F-4884-AD72-3DBBB97B6616}"/>
              </a:ext>
            </a:extLst>
          </p:cNvPr>
          <p:cNvSpPr txBox="1"/>
          <p:nvPr/>
        </p:nvSpPr>
        <p:spPr>
          <a:xfrm>
            <a:off x="456719" y="2981015"/>
            <a:ext cx="111571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버그리포트 전처리해서 분해할 수 있는 용어를 만들고 유사도를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F7331-181F-49A4-A6A3-A883FD45B119}"/>
              </a:ext>
            </a:extLst>
          </p:cNvPr>
          <p:cNvSpPr txBox="1"/>
          <p:nvPr/>
        </p:nvSpPr>
        <p:spPr>
          <a:xfrm>
            <a:off x="456719" y="4067143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 normalization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8F5B5-D751-445E-85D2-AAFB83DFB2FD}"/>
              </a:ext>
            </a:extLst>
          </p:cNvPr>
          <p:cNvSpPr txBox="1"/>
          <p:nvPr/>
        </p:nvSpPr>
        <p:spPr>
          <a:xfrm>
            <a:off x="739523" y="4513419"/>
            <a:ext cx="111571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(.)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용어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tokenization, identifier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분해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AST(Abstract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Syntax Tree)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이용해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identifier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뽑아낸다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Identifier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Camel Case splitting[27]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분해됨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 ex) combine-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AnalyzedScore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combine, Analyzed, Score  </a:t>
            </a:r>
          </a:p>
        </p:txBody>
      </p:sp>
    </p:spTree>
    <p:extLst>
      <p:ext uri="{BB962C8B-B14F-4D97-AF65-F5344CB8AC3E}">
        <p14:creationId xmlns:p14="http://schemas.microsoft.com/office/powerpoint/2010/main" val="31496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9DCE-0013-4BCF-9BCF-B348320C2F1B}"/>
              </a:ext>
            </a:extLst>
          </p:cNvPr>
          <p:cNvSpPr txBox="1"/>
          <p:nvPr/>
        </p:nvSpPr>
        <p:spPr>
          <a:xfrm>
            <a:off x="550987" y="708418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  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endParaRPr lang="en-US" altLang="ko-KR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E969A-9E0C-4F88-BED2-BEFB612CC216}"/>
              </a:ext>
            </a:extLst>
          </p:cNvPr>
          <p:cNvSpPr txBox="1"/>
          <p:nvPr/>
        </p:nvSpPr>
        <p:spPr>
          <a:xfrm>
            <a:off x="821703" y="1093330"/>
            <a:ext cx="1054859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주제와 관련 없는 용어들을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list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제거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 개선하고 가짜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match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줄일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Programming language keyword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4D45E-8A39-4D92-B2DE-F5555CBED459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2.3. IR-based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084E7-1C4C-45D8-9417-EB1D58C0C451}"/>
              </a:ext>
            </a:extLst>
          </p:cNvPr>
          <p:cNvSpPr txBox="1"/>
          <p:nvPr/>
        </p:nvSpPr>
        <p:spPr>
          <a:xfrm>
            <a:off x="524277" y="2331399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   Stemming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22CCF-5823-4686-A0AF-49FF167A85D3}"/>
              </a:ext>
            </a:extLst>
          </p:cNvPr>
          <p:cNvSpPr txBox="1"/>
          <p:nvPr/>
        </p:nvSpPr>
        <p:spPr>
          <a:xfrm>
            <a:off x="794993" y="271631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단어들의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root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형태만 남긴다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Porter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stemming algorithm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C49C2-D2A0-4AC2-A143-9D1DCD0FBB5C}"/>
              </a:ext>
            </a:extLst>
          </p:cNvPr>
          <p:cNvSpPr txBox="1"/>
          <p:nvPr/>
        </p:nvSpPr>
        <p:spPr>
          <a:xfrm>
            <a:off x="524277" y="332436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 끝나면 소스파일에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index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생긴다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07198A-100D-4220-B299-10C59C32076D}"/>
              </a:ext>
            </a:extLst>
          </p:cNvPr>
          <p:cNvSpPr/>
          <p:nvPr/>
        </p:nvSpPr>
        <p:spPr>
          <a:xfrm>
            <a:off x="1119130" y="3716789"/>
            <a:ext cx="1013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ex) TF(term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frequency;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문서에 특정 용어가 나오는 횟수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DF(document frequency;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용어가 나오는 문서 수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IDF(inverse DF; 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리포트와 소스파일 내용 유사도 계산할 때 쓰임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24F12-A5A8-4B34-A050-129FDBA6F4D7}"/>
              </a:ext>
            </a:extLst>
          </p:cNvPr>
          <p:cNvSpPr txBox="1"/>
          <p:nvPr/>
        </p:nvSpPr>
        <p:spPr>
          <a:xfrm>
            <a:off x="524276" y="4309272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리포트랑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 파일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TF,IDF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벡터로 표현된다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82C5F-F33F-4345-AB3F-34C90AF971FE}"/>
              </a:ext>
            </a:extLst>
          </p:cNvPr>
          <p:cNvSpPr txBox="1"/>
          <p:nvPr/>
        </p:nvSpPr>
        <p:spPr>
          <a:xfrm>
            <a:off x="524275" y="485718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SUM, LDA, LSI, VSM,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모델보다 성능이 좋다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357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4D45E-8A39-4D92-B2DE-F5555CBED459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2.4. Code change history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9276F-A148-49BA-9E42-98B2798FBD8B}"/>
              </a:ext>
            </a:extLst>
          </p:cNvPr>
          <p:cNvSpPr txBox="1"/>
          <p:nvPr/>
        </p:nvSpPr>
        <p:spPr>
          <a:xfrm>
            <a:off x="725864" y="1159497"/>
            <a:ext cx="108313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system(Software Configuration Management)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개발의 중심에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개발팀은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SCM,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버전 히스토리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관리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 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시스템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git,svn,mercurial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Ex)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깃허브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프로젝트에서 코드 바뀐 히스토리를 볼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35350-CC8F-41F0-A51E-03CDCAD0524E}"/>
              </a:ext>
            </a:extLst>
          </p:cNvPr>
          <p:cNvSpPr txBox="1"/>
          <p:nvPr/>
        </p:nvSpPr>
        <p:spPr>
          <a:xfrm>
            <a:off x="744718" y="2316326"/>
            <a:ext cx="108125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추적할 수 있는 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분해할 수 있는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데이터를 제공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후보를 추적하고 나면 개발자들은 포커스를 맞춰서 테스트할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E6728-18E4-45C8-A641-B74C5149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6" y="3429000"/>
            <a:ext cx="8037033" cy="30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100" dirty="0" err="1" smtClean="0">
            <a:latin typeface="THE삐끗삐끗" panose="02020503020101020101" pitchFamily="18" charset="-127"/>
            <a:ea typeface="THE삐끗삐끗" panose="02020503020101020101" pitchFamily="18" charset="-127"/>
            <a:cs typeface="THE삐끗삐끗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6969</Words>
  <Application>Microsoft Office PowerPoint</Application>
  <PresentationFormat>와이드스크린</PresentationFormat>
  <Paragraphs>427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THE삐끗삐끗</vt:lpstr>
      <vt:lpstr>맑은 고딕</vt:lpstr>
      <vt:lpstr>OMEJN G+ Gulliver</vt:lpstr>
      <vt:lpstr>나눔바른펜</vt:lpstr>
      <vt:lpstr>Cambria Math</vt:lpstr>
      <vt:lpstr>OMELA G+ Gulliver</vt:lpstr>
      <vt:lpstr>Masque</vt:lpstr>
      <vt:lpstr>Arial</vt:lpstr>
      <vt:lpstr>Rockwell Extra Bold</vt:lpstr>
      <vt:lpstr>1훈연필습격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skdisk</dc:creator>
  <cp:lastModifiedBy>skdisk</cp:lastModifiedBy>
  <cp:revision>317</cp:revision>
  <dcterms:created xsi:type="dcterms:W3CDTF">2018-04-02T03:40:40Z</dcterms:created>
  <dcterms:modified xsi:type="dcterms:W3CDTF">2018-04-06T00:03:16Z</dcterms:modified>
</cp:coreProperties>
</file>